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6" r:id="rId2"/>
    <p:sldId id="259" r:id="rId3"/>
    <p:sldId id="291" r:id="rId4"/>
    <p:sldId id="258" r:id="rId5"/>
    <p:sldId id="292" r:id="rId6"/>
    <p:sldId id="295" r:id="rId7"/>
    <p:sldId id="284" r:id="rId8"/>
    <p:sldId id="293" r:id="rId9"/>
    <p:sldId id="300" r:id="rId10"/>
    <p:sldId id="298" r:id="rId11"/>
    <p:sldId id="299" r:id="rId12"/>
    <p:sldId id="290" r:id="rId13"/>
    <p:sldId id="301" r:id="rId14"/>
    <p:sldId id="302" r:id="rId15"/>
    <p:sldId id="303" r:id="rId16"/>
    <p:sldId id="297" r:id="rId17"/>
    <p:sldId id="294" r:id="rId18"/>
    <p:sldId id="296" r:id="rId19"/>
    <p:sldId id="276" r:id="rId20"/>
    <p:sldId id="304" r:id="rId21"/>
    <p:sldId id="305" r:id="rId22"/>
    <p:sldId id="307" r:id="rId23"/>
    <p:sldId id="306"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7EBC"/>
    <a:srgbClr val="000000"/>
    <a:srgbClr val="498F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15" autoAdjust="0"/>
  </p:normalViewPr>
  <p:slideViewPr>
    <p:cSldViewPr>
      <p:cViewPr varScale="1">
        <p:scale>
          <a:sx n="65" d="100"/>
          <a:sy n="65" d="100"/>
        </p:scale>
        <p:origin x="-116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E915A62-C260-4901-A388-257974CEFEF5}" type="datetimeFigureOut">
              <a:rPr lang="en-US" smtClean="0"/>
              <a:pPr/>
              <a:t>4/11/2012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1DD622E-BA2D-4ABB-87A1-6FCBDB59203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4D2536-3FA5-47DE-A0CC-0159A784540D}" type="datetimeFigureOut">
              <a:rPr lang="en-US" smtClean="0"/>
              <a:pPr/>
              <a:t>4/11/2012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E340A5-4012-4562-8AF3-2F4F63F3AB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 shot</a:t>
            </a:r>
            <a:r>
              <a:rPr lang="en-US" baseline="0" dirty="0" smtClean="0"/>
              <a:t> of the Scorecard by progress – all commitments that are completed.</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 shot of Scorecard by agency</a:t>
            </a:r>
            <a:r>
              <a:rPr lang="en-US" baseline="0" dirty="0" smtClean="0"/>
              <a:t> – this shows the 4 commitments submitted by HUD – 2 completed and 2 still in progress.</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Highlighting some successes….</a:t>
            </a:r>
          </a:p>
          <a:p>
            <a:endParaRPr lang="en-US" dirty="0" smtClean="0"/>
          </a:p>
          <a:p>
            <a:r>
              <a:rPr lang="en-US" dirty="0" smtClean="0"/>
              <a:t>In order to</a:t>
            </a:r>
            <a:r>
              <a:rPr lang="en-US" baseline="0" dirty="0" smtClean="0"/>
              <a:t> be “green,” Agencies need to provide evidence that the commitment was actually completed – they need to provide some type of evidence - deliverable.</a:t>
            </a:r>
          </a:p>
          <a:p>
            <a:endParaRPr lang="en-US" baseline="0" dirty="0" smtClean="0"/>
          </a:p>
          <a:p>
            <a:r>
              <a:rPr lang="en-US" baseline="0" dirty="0" smtClean="0"/>
              <a:t>HUD has completed 2 of their 4 commitments.</a:t>
            </a:r>
          </a:p>
          <a:p>
            <a:endParaRPr lang="en-US" baseline="0" dirty="0" smtClean="0"/>
          </a:p>
          <a:p>
            <a:r>
              <a:rPr lang="en-US" baseline="0" dirty="0" smtClean="0"/>
              <a:t>HUD continues to show their support for this program by working with departments across their Agency to include and strengthen “radon” language where possible.  Radon fits perfectly within HUD’s strategic goals and have strengthened the language within the Healthy Homes Rating Tool and included radon testing and mitigation where radon levels are high.</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EPA followed DOI’s lead by sending a message to all their employees – noting that “safety begins</a:t>
            </a:r>
            <a:r>
              <a:rPr lang="en-US" baseline="0" dirty="0" smtClean="0"/>
              <a:t> at home” – in this case our own federal families.</a:t>
            </a:r>
          </a:p>
          <a:p>
            <a:endParaRPr lang="en-US" baseline="0" dirty="0" smtClean="0"/>
          </a:p>
          <a:p>
            <a:r>
              <a:rPr lang="en-US" baseline="0" dirty="0" smtClean="0"/>
              <a:t>Gina McCarthy sent a note to all EPA employees in January stating…This January, as part of National Radon Action Month, I encourage you to test your home for radon and encourage friends, family, and neighbors to also test to better protect their health. Radon is a leading cause of lung cancer, second only to smoking, but we at the EPA can help promote a better understanding of these health risks and strive to encourage the American public to Test, Fix, Save a Life. </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 I mentioned</a:t>
            </a:r>
            <a:r>
              <a:rPr lang="en-US" baseline="0" dirty="0" smtClean="0"/>
              <a:t> earlier, everyone’s budget has been cut.  We’re leveraging all resources across the agencies to figure innovative ways to implement the commitments in the plan and surface new ideas</a:t>
            </a:r>
          </a:p>
          <a:p>
            <a:pPr>
              <a:buFont typeface="Arial" pitchFamily="34" charset="0"/>
              <a:buChar char="•"/>
            </a:pPr>
            <a:r>
              <a:rPr lang="en-US" baseline="0" dirty="0" smtClean="0"/>
              <a:t>Ideas come from the ground up are usually more successful.  </a:t>
            </a:r>
          </a:p>
          <a:p>
            <a:pPr>
              <a:buFont typeface="Arial" pitchFamily="34" charset="0"/>
              <a:buChar char="•"/>
            </a:pPr>
            <a:r>
              <a:rPr lang="en-US" baseline="0" dirty="0" smtClean="0"/>
              <a:t>Potential project with DOL – </a:t>
            </a:r>
            <a:r>
              <a:rPr lang="en-US" baseline="0" dirty="0" err="1" smtClean="0"/>
              <a:t>Youthbuild</a:t>
            </a:r>
            <a:r>
              <a:rPr lang="en-US" baseline="0" dirty="0" smtClean="0"/>
              <a:t> – focus on 16-24 year olds – several tribal organizations </a:t>
            </a:r>
            <a:r>
              <a:rPr lang="en-US" baseline="0" smtClean="0"/>
              <a:t>receiving grant.</a:t>
            </a:r>
            <a:endParaRPr lang="en-US" baseline="0" dirty="0" smtClean="0"/>
          </a:p>
          <a:p>
            <a:pPr>
              <a:buFont typeface="Arial" pitchFamily="34" charset="0"/>
              <a:buChar char="•"/>
            </a:pPr>
            <a:r>
              <a:rPr lang="en-US" baseline="0" dirty="0" smtClean="0"/>
              <a:t>Please pressure feds at local levels and encourage their participation.</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4DD12-DABC-4F5B-BF2A-5DE47C8AFE44}" type="slidenum">
              <a:rPr lang="en-US"/>
              <a:pPr/>
              <a:t>2</a:t>
            </a:fld>
            <a:endParaRPr lang="en-US"/>
          </a:p>
        </p:txBody>
      </p:sp>
      <p:sp>
        <p:nvSpPr>
          <p:cNvPr id="759810" name="Rectangle 2"/>
          <p:cNvSpPr>
            <a:spLocks noGrp="1" noRot="1" noChangeAspect="1" noChangeArrowheads="1"/>
          </p:cNvSpPr>
          <p:nvPr>
            <p:ph type="sldImg"/>
          </p:nvPr>
        </p:nvSpPr>
        <p:spPr bwMode="auto">
          <a:xfrm>
            <a:off x="1182688" y="696913"/>
            <a:ext cx="4646612" cy="3484562"/>
          </a:xfrm>
          <a:prstGeom prst="rect">
            <a:avLst/>
          </a:prstGeom>
          <a:solidFill>
            <a:srgbClr val="FFFFFF"/>
          </a:solidFill>
          <a:ln>
            <a:solidFill>
              <a:srgbClr val="000000"/>
            </a:solidFill>
            <a:miter lim="800000"/>
            <a:headEnd/>
            <a:tailEnd/>
          </a:ln>
        </p:spPr>
      </p:sp>
      <p:sp>
        <p:nvSpPr>
          <p:cNvPr id="759811" name="Rectangle 3"/>
          <p:cNvSpPr>
            <a:spLocks noGrp="1" noChangeArrowheads="1"/>
          </p:cNvSpPr>
          <p:nvPr>
            <p:ph type="body" idx="1"/>
          </p:nvPr>
        </p:nvSpPr>
        <p:spPr bwMode="auto">
          <a:xfrm>
            <a:off x="934720" y="4415912"/>
            <a:ext cx="5140960" cy="4184424"/>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3606D-CD02-4CAC-8201-D68EA3185052}" type="slidenum">
              <a:rPr lang="en-US"/>
              <a:pPr/>
              <a:t>4</a:t>
            </a:fld>
            <a:endParaRPr lang="en-US"/>
          </a:p>
        </p:txBody>
      </p:sp>
      <p:sp>
        <p:nvSpPr>
          <p:cNvPr id="757762" name="Rectangle 2"/>
          <p:cNvSpPr>
            <a:spLocks noGrp="1" noRot="1" noChangeAspect="1" noChangeArrowheads="1"/>
          </p:cNvSpPr>
          <p:nvPr>
            <p:ph type="sldImg"/>
          </p:nvPr>
        </p:nvSpPr>
        <p:spPr bwMode="auto">
          <a:xfrm>
            <a:off x="1182688" y="696913"/>
            <a:ext cx="4646612" cy="3484562"/>
          </a:xfrm>
          <a:prstGeom prst="rect">
            <a:avLst/>
          </a:prstGeom>
          <a:solidFill>
            <a:srgbClr val="FFFFFF"/>
          </a:solidFill>
          <a:ln>
            <a:solidFill>
              <a:srgbClr val="000000"/>
            </a:solidFill>
            <a:miter lim="800000"/>
            <a:headEnd/>
            <a:tailEnd/>
          </a:ln>
        </p:spPr>
      </p:sp>
      <p:sp>
        <p:nvSpPr>
          <p:cNvPr id="757763" name="Rectangle 3"/>
          <p:cNvSpPr>
            <a:spLocks noGrp="1" noChangeArrowheads="1"/>
          </p:cNvSpPr>
          <p:nvPr>
            <p:ph type="body" idx="1"/>
          </p:nvPr>
        </p:nvSpPr>
        <p:spPr bwMode="auto">
          <a:xfrm>
            <a:off x="934720" y="4415912"/>
            <a:ext cx="5140960" cy="4184424"/>
          </a:xfrm>
          <a:prstGeom prst="rect">
            <a:avLst/>
          </a:prstGeom>
          <a:solidFill>
            <a:srgbClr val="FFFFFF"/>
          </a:solidFill>
          <a:ln>
            <a:solidFill>
              <a:srgbClr val="000000"/>
            </a:solidFill>
            <a:miter lim="800000"/>
            <a:headEnd/>
            <a:tailEnd/>
          </a:ln>
        </p:spPr>
        <p:txBody>
          <a:bodyPr/>
          <a:lstStyle/>
          <a:p>
            <a:pPr>
              <a:buFont typeface="Arial" pitchFamily="34" charset="0"/>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EPA providing a call to action</a:t>
            </a:r>
          </a:p>
          <a:p>
            <a:pPr>
              <a:buFont typeface="Arial" pitchFamily="34" charset="0"/>
              <a:buChar char="•"/>
            </a:pPr>
            <a:r>
              <a:rPr lang="en-US" dirty="0" smtClean="0"/>
              <a:t>FRAP</a:t>
            </a:r>
            <a:r>
              <a:rPr lang="en-US" baseline="0" dirty="0" smtClean="0"/>
              <a:t> is something that is owned and carried out by ALL agencies</a:t>
            </a:r>
          </a:p>
          <a:p>
            <a:pPr>
              <a:buFont typeface="Arial" pitchFamily="34" charset="0"/>
              <a:buChar char="•"/>
            </a:pPr>
            <a:r>
              <a:rPr lang="en-US" baseline="0" dirty="0" smtClean="0"/>
              <a:t>This Plan is budget neutral – each agency must step up to the plate to implement commitments…and save lives</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On top off meetings, Office Director</a:t>
            </a:r>
            <a:r>
              <a:rPr lang="en-US" baseline="0" dirty="0" smtClean="0"/>
              <a:t> has meet individually with his counterparts to hold them to their commitments and see how we can help them in the process</a:t>
            </a:r>
          </a:p>
          <a:p>
            <a:pPr>
              <a:buFont typeface="Arial" pitchFamily="34" charset="0"/>
              <a:buChar char="•"/>
            </a:pPr>
            <a:r>
              <a:rPr lang="en-US" baseline="0" dirty="0" smtClean="0"/>
              <a:t>Released the Action Plan Scorecard in January to show progress – transparency in this effort – not a plan that sits on the shelf</a:t>
            </a:r>
          </a:p>
          <a:p>
            <a:pPr>
              <a:buFont typeface="Arial" pitchFamily="34" charset="0"/>
              <a:buChar char="•"/>
            </a:pPr>
            <a:r>
              <a:rPr lang="en-US" baseline="0" dirty="0" smtClean="0"/>
              <a:t>Despite budge cuts, senior leaders echoed, Gina and said they will continue to support the FRAP</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 few homes, schools and daycare facilities are tested for radon. An even smaller number are mitigated when high radon levels are found. Although the technical knowledge exists to reduce radon risks, the United States has not yet achieved the level of voluntary action required to make a real impact on indoor radon exposure.</a:t>
            </a:r>
          </a:p>
          <a:p>
            <a:endParaRPr lang="en-US" dirty="0" smtClean="0"/>
          </a:p>
          <a:p>
            <a:r>
              <a:rPr lang="en-US" dirty="0" smtClean="0"/>
              <a:t>Accordingly, there are three major and interrelated opportunities for changing the status quo, dramatically reducing radon exposure, and preventing thousands of lung cancer deaths annually:</a:t>
            </a:r>
          </a:p>
          <a:p>
            <a:r>
              <a:rPr lang="en-US" dirty="0" smtClean="0"/>
              <a:t>• Demonstrate the importance, feasibility and value of radon testing and mitigation.</a:t>
            </a:r>
          </a:p>
          <a:p>
            <a:r>
              <a:rPr lang="en-US" dirty="0" smtClean="0"/>
              <a:t>• Provide economic incentives to encourage those who have sufficient resources to test and mitigate, and provide direct support to reduce the risk for those who lack sufficient resources.</a:t>
            </a:r>
          </a:p>
          <a:p>
            <a:r>
              <a:rPr lang="en-US" dirty="0" smtClean="0"/>
              <a:t>• Build demand for services from the professional, nationwide radon services industry.</a:t>
            </a:r>
          </a:p>
          <a:p>
            <a:endParaRPr lang="en-US" dirty="0" smtClean="0"/>
          </a:p>
          <a:p>
            <a:r>
              <a:rPr lang="en-US" dirty="0" smtClean="0"/>
              <a:t>By extending the reach, scope and impact of existing programs, the federal government can immediately reduce lung cancer risk for occupants in the homes, schools and daycare facilities the government owns, manages and administers; promote radon risk reduction in the homes, schools and daycare facilities its programs influence; and advance policies to help homeowners, buyers and builders address radon risk nationwide. Collectively, these actions have the potential to represent a measurable and comparatively cost-effective federal approach to improving public health and preventing cancer deaths.</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 approach to radon takes advantage of the government’s unique ability to lead through demonstration, leverage programs across agencies to maximize their benefits, and use the broad visibility of government action to drive public understanding and focus public activity.</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scorecard shows the status on each commitment identified in the Action Plan and provides a target completion date. You can view progress in three different ways: </a:t>
            </a:r>
          </a:p>
          <a:p>
            <a:endParaRPr lang="en-US" dirty="0" smtClean="0"/>
          </a:p>
          <a:p>
            <a:pPr>
              <a:buFont typeface="Arial" pitchFamily="34" charset="0"/>
              <a:buChar char="•"/>
            </a:pPr>
            <a:r>
              <a:rPr lang="en-US" dirty="0" smtClean="0"/>
              <a:t>by agency, </a:t>
            </a:r>
          </a:p>
          <a:p>
            <a:pPr>
              <a:buFont typeface="Arial" pitchFamily="34" charset="0"/>
              <a:buChar char="•"/>
            </a:pPr>
            <a:r>
              <a:rPr lang="en-US" dirty="0" smtClean="0"/>
              <a:t>by progress (green, yellow, or red circle), and </a:t>
            </a:r>
          </a:p>
          <a:p>
            <a:pPr>
              <a:buFont typeface="Arial" pitchFamily="34" charset="0"/>
              <a:buChar char="•"/>
            </a:pPr>
            <a:r>
              <a:rPr lang="en-US" dirty="0" smtClean="0"/>
              <a:t>by the Action Plan Framework which groups actions by their primary intent to either demonstrate the importance of radon risk reduction, address finance and incentive issues to drive testing and mitigation or build demand for services from the professional nationwide industry. </a:t>
            </a:r>
          </a:p>
          <a:p>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HUD approved inclusion of mitigation for high radon</a:t>
            </a:r>
            <a:r>
              <a:rPr lang="en-US" baseline="0" dirty="0" smtClean="0"/>
              <a:t> levels in Healthy Homes Production Program Grants</a:t>
            </a:r>
            <a:endParaRPr lang="en-US" dirty="0"/>
          </a:p>
        </p:txBody>
      </p:sp>
      <p:sp>
        <p:nvSpPr>
          <p:cNvPr id="4" name="Slide Number Placeholder 3"/>
          <p:cNvSpPr>
            <a:spLocks noGrp="1"/>
          </p:cNvSpPr>
          <p:nvPr>
            <p:ph type="sldNum" sz="quarter" idx="10"/>
          </p:nvPr>
        </p:nvSpPr>
        <p:spPr/>
        <p:txBody>
          <a:bodyPr/>
          <a:lstStyle/>
          <a:p>
            <a:fld id="{35E340A5-4012-4562-8AF3-2F4F63F3AB1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5"/>
          <p:cNvSpPr>
            <a:spLocks noChangeArrowheads="1"/>
          </p:cNvSpPr>
          <p:nvPr/>
        </p:nvSpPr>
        <p:spPr bwMode="auto">
          <a:xfrm>
            <a:off x="4572000" y="2044700"/>
            <a:ext cx="4572000" cy="1644650"/>
          </a:xfrm>
          <a:prstGeom prst="rect">
            <a:avLst/>
          </a:prstGeom>
          <a:noFill/>
          <a:ln w="9525">
            <a:noFill/>
            <a:miter lim="800000"/>
            <a:headEnd/>
            <a:tailEnd/>
          </a:ln>
          <a:effectLst/>
        </p:spPr>
        <p:txBody>
          <a:bodyPr wrap="none" anchor="ctr"/>
          <a:lstStyle/>
          <a:p>
            <a:pPr fontAlgn="auto">
              <a:spcBef>
                <a:spcPts val="0"/>
              </a:spcBef>
              <a:spcAft>
                <a:spcPts val="0"/>
              </a:spcAft>
              <a:defRPr/>
            </a:pPr>
            <a:endParaRPr lang="en-US">
              <a:latin typeface="+mn-lt"/>
              <a:ea typeface="+mn-ea"/>
            </a:endParaRPr>
          </a:p>
        </p:txBody>
      </p:sp>
      <p:pic>
        <p:nvPicPr>
          <p:cNvPr id="5" name="Picture 64" descr="epa_logo_vert_rev"/>
          <p:cNvPicPr>
            <a:picLocks noChangeAspect="1" noChangeArrowheads="1"/>
          </p:cNvPicPr>
          <p:nvPr/>
        </p:nvPicPr>
        <p:blipFill>
          <a:blip r:embed="rId2" cstate="print"/>
          <a:srcRect/>
          <a:stretch>
            <a:fillRect/>
          </a:stretch>
        </p:blipFill>
        <p:spPr bwMode="auto">
          <a:xfrm>
            <a:off x="457200" y="457200"/>
            <a:ext cx="1752600" cy="692150"/>
          </a:xfrm>
          <a:prstGeom prst="rect">
            <a:avLst/>
          </a:prstGeom>
          <a:noFill/>
          <a:ln w="9525">
            <a:noFill/>
            <a:miter lim="800000"/>
            <a:headEnd/>
            <a:tailEnd/>
          </a:ln>
        </p:spPr>
      </p:pic>
      <p:sp>
        <p:nvSpPr>
          <p:cNvPr id="6" name="Rectangle 84"/>
          <p:cNvSpPr>
            <a:spLocks noChangeArrowheads="1"/>
          </p:cNvSpPr>
          <p:nvPr/>
        </p:nvSpPr>
        <p:spPr bwMode="auto">
          <a:xfrm>
            <a:off x="4572000" y="2044700"/>
            <a:ext cx="4572000" cy="1644650"/>
          </a:xfrm>
          <a:prstGeom prst="rect">
            <a:avLst/>
          </a:prstGeom>
          <a:solidFill>
            <a:schemeClr val="bg1"/>
          </a:solidFill>
          <a:ln w="9525">
            <a:solidFill>
              <a:schemeClr val="bg1"/>
            </a:solidFill>
            <a:miter lim="800000"/>
            <a:headEnd/>
            <a:tailEnd/>
          </a:ln>
          <a:effectLst/>
        </p:spPr>
        <p:txBody>
          <a:bodyPr wrap="none" anchor="ctr"/>
          <a:lstStyle/>
          <a:p>
            <a:pPr fontAlgn="auto">
              <a:spcBef>
                <a:spcPts val="0"/>
              </a:spcBef>
              <a:spcAft>
                <a:spcPts val="0"/>
              </a:spcAft>
              <a:defRPr/>
            </a:pPr>
            <a:endParaRPr lang="en-US">
              <a:latin typeface="+mn-lt"/>
              <a:ea typeface="+mn-ea"/>
            </a:endParaRPr>
          </a:p>
        </p:txBody>
      </p:sp>
      <p:pic>
        <p:nvPicPr>
          <p:cNvPr id="8" name="Picture 92" descr="epa_logo_vert_large"/>
          <p:cNvPicPr>
            <a:picLocks noChangeAspect="1" noChangeArrowheads="1"/>
          </p:cNvPicPr>
          <p:nvPr/>
        </p:nvPicPr>
        <p:blipFill>
          <a:blip r:embed="rId3" cstate="print"/>
          <a:srcRect/>
          <a:stretch>
            <a:fillRect/>
          </a:stretch>
        </p:blipFill>
        <p:spPr bwMode="auto">
          <a:xfrm>
            <a:off x="381000" y="304800"/>
            <a:ext cx="1752600" cy="690563"/>
          </a:xfrm>
          <a:prstGeom prst="rect">
            <a:avLst/>
          </a:prstGeom>
          <a:noFill/>
          <a:ln w="9525">
            <a:noFill/>
            <a:miter lim="800000"/>
            <a:headEnd/>
            <a:tailEnd/>
          </a:ln>
        </p:spPr>
      </p:pic>
      <p:sp>
        <p:nvSpPr>
          <p:cNvPr id="3074" name="Rectangle 2"/>
          <p:cNvSpPr>
            <a:spLocks noGrp="1" noChangeArrowheads="1"/>
          </p:cNvSpPr>
          <p:nvPr>
            <p:ph type="ctrTitle"/>
          </p:nvPr>
        </p:nvSpPr>
        <p:spPr>
          <a:xfrm>
            <a:off x="4725988" y="2514600"/>
            <a:ext cx="3960812" cy="531813"/>
          </a:xfrm>
          <a:solidFill>
            <a:srgbClr val="003F69">
              <a:alpha val="0"/>
            </a:srgbClr>
          </a:solidFill>
        </p:spPr>
        <p:txBody>
          <a:bodyPr lIns="0" tIns="0" rIns="0" bIns="0" anchor="b"/>
          <a:lstStyle>
            <a:lvl1pPr>
              <a:lnSpc>
                <a:spcPct val="90000"/>
              </a:lnSpc>
              <a:defRPr sz="2600">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725988" y="3167063"/>
            <a:ext cx="3960812" cy="338137"/>
          </a:xfrm>
          <a:solidFill>
            <a:srgbClr val="003F69">
              <a:alpha val="0"/>
            </a:srgbClr>
          </a:solidFill>
        </p:spPr>
        <p:txBody>
          <a:bodyPr lIns="0" tIns="0" rIns="0" bIns="0"/>
          <a:lstStyle>
            <a:lvl1pPr marL="0" indent="0">
              <a:lnSpc>
                <a:spcPct val="70000"/>
              </a:lnSpc>
              <a:buFont typeface="Times" pitchFamily="18" charset="0"/>
              <a:buNone/>
              <a:defRPr sz="1600">
                <a:latin typeface="Times New Roman" pitchFamily="18" charse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1430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1143000"/>
            <a:ext cx="5681662"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304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4650"/>
            <a:ext cx="3810000" cy="399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44650"/>
            <a:ext cx="3810000" cy="399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background image.jpg"/>
          <p:cNvPicPr>
            <a:picLocks noChangeAspect="1"/>
          </p:cNvPicPr>
          <p:nvPr userDrawn="1"/>
        </p:nvPicPr>
        <p:blipFill>
          <a:blip r:embed="rId13"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757238" y="990600"/>
            <a:ext cx="7772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644650"/>
            <a:ext cx="7772400" cy="3994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37" descr="epa_logo_vert_large"/>
          <p:cNvPicPr>
            <a:picLocks noChangeAspect="1" noChangeArrowheads="1"/>
          </p:cNvPicPr>
          <p:nvPr/>
        </p:nvPicPr>
        <p:blipFill>
          <a:blip r:embed="rId14" cstate="print"/>
          <a:srcRect/>
          <a:stretch>
            <a:fillRect/>
          </a:stretch>
        </p:blipFill>
        <p:spPr bwMode="auto">
          <a:xfrm>
            <a:off x="228600" y="152400"/>
            <a:ext cx="1160463" cy="457200"/>
          </a:xfrm>
          <a:prstGeom prst="rect">
            <a:avLst/>
          </a:prstGeom>
          <a:noFill/>
          <a:ln w="9525">
            <a:noFill/>
            <a:miter lim="800000"/>
            <a:headEnd/>
            <a:tailEnd/>
          </a:ln>
        </p:spPr>
      </p:pic>
      <p:sp>
        <p:nvSpPr>
          <p:cNvPr id="1063" name="Text Box 39"/>
          <p:cNvSpPr txBox="1">
            <a:spLocks noChangeArrowheads="1"/>
          </p:cNvSpPr>
          <p:nvPr/>
        </p:nvSpPr>
        <p:spPr bwMode="auto">
          <a:xfrm>
            <a:off x="6248400" y="152400"/>
            <a:ext cx="2514600" cy="246221"/>
          </a:xfrm>
          <a:prstGeom prst="rect">
            <a:avLst/>
          </a:prstGeom>
          <a:solidFill>
            <a:schemeClr val="bg1"/>
          </a:solidFill>
          <a:ln w="9525">
            <a:noFill/>
            <a:miter lim="800000"/>
            <a:headEnd/>
            <a:tailEnd/>
          </a:ln>
          <a:effectLst/>
        </p:spPr>
        <p:txBody>
          <a:bodyPr>
            <a:spAutoFit/>
          </a:bodyPr>
          <a:lstStyle/>
          <a:p>
            <a:pPr algn="r" fontAlgn="auto">
              <a:spcBef>
                <a:spcPct val="50000"/>
              </a:spcBef>
              <a:spcAft>
                <a:spcPts val="0"/>
              </a:spcAft>
              <a:defRPr/>
            </a:pPr>
            <a:r>
              <a:rPr lang="en-US" sz="1000" b="1" dirty="0">
                <a:solidFill>
                  <a:srgbClr val="5B7EBC"/>
                </a:solidFill>
                <a:latin typeface="+mn-lt"/>
                <a:ea typeface="+mn-ea"/>
              </a:rPr>
              <a:t>www.epa.gov/iaq</a:t>
            </a:r>
          </a:p>
        </p:txBody>
      </p:sp>
      <p:sp>
        <p:nvSpPr>
          <p:cNvPr id="7" name="TextBox 6"/>
          <p:cNvSpPr txBox="1"/>
          <p:nvPr userDrawn="1"/>
        </p:nvSpPr>
        <p:spPr>
          <a:xfrm>
            <a:off x="0" y="6248400"/>
            <a:ext cx="609600" cy="307777"/>
          </a:xfrm>
          <a:prstGeom prst="rect">
            <a:avLst/>
          </a:prstGeom>
          <a:noFill/>
        </p:spPr>
        <p:txBody>
          <a:bodyPr wrap="square" rtlCol="0">
            <a:spAutoFit/>
          </a:bodyPr>
          <a:lstStyle/>
          <a:p>
            <a:fld id="{D255439A-B169-4790-9A1F-A9B9F5FE3451}" type="slidenum">
              <a:rPr lang="en-US" sz="1400" smtClean="0">
                <a:solidFill>
                  <a:schemeClr val="bg1"/>
                </a:solidFill>
              </a:rPr>
              <a:pP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b="1">
          <a:solidFill>
            <a:srgbClr val="498F4D"/>
          </a:solidFill>
          <a:latin typeface="+mj-lt"/>
          <a:ea typeface="+mj-ea"/>
          <a:cs typeface="+mj-cs"/>
        </a:defRPr>
      </a:lvl1pPr>
      <a:lvl2pPr algn="l" rtl="0" eaLnBrk="1" fontAlgn="base" hangingPunct="1">
        <a:spcBef>
          <a:spcPct val="0"/>
        </a:spcBef>
        <a:spcAft>
          <a:spcPct val="0"/>
        </a:spcAft>
        <a:defRPr sz="3000" b="1">
          <a:solidFill>
            <a:srgbClr val="498F4D"/>
          </a:solidFill>
          <a:latin typeface="Arial" charset="0"/>
          <a:ea typeface="ＭＳ Ｐゴシック" pitchFamily="48" charset="-128"/>
        </a:defRPr>
      </a:lvl2pPr>
      <a:lvl3pPr algn="l" rtl="0" eaLnBrk="1" fontAlgn="base" hangingPunct="1">
        <a:spcBef>
          <a:spcPct val="0"/>
        </a:spcBef>
        <a:spcAft>
          <a:spcPct val="0"/>
        </a:spcAft>
        <a:defRPr sz="3000" b="1">
          <a:solidFill>
            <a:srgbClr val="498F4D"/>
          </a:solidFill>
          <a:latin typeface="Arial" charset="0"/>
          <a:ea typeface="ＭＳ Ｐゴシック" pitchFamily="48" charset="-128"/>
        </a:defRPr>
      </a:lvl3pPr>
      <a:lvl4pPr algn="l" rtl="0" eaLnBrk="1" fontAlgn="base" hangingPunct="1">
        <a:spcBef>
          <a:spcPct val="0"/>
        </a:spcBef>
        <a:spcAft>
          <a:spcPct val="0"/>
        </a:spcAft>
        <a:defRPr sz="3000" b="1">
          <a:solidFill>
            <a:srgbClr val="498F4D"/>
          </a:solidFill>
          <a:latin typeface="Arial" charset="0"/>
          <a:ea typeface="ＭＳ Ｐゴシック" pitchFamily="48" charset="-128"/>
        </a:defRPr>
      </a:lvl4pPr>
      <a:lvl5pPr algn="l" rtl="0" eaLnBrk="1" fontAlgn="base" hangingPunct="1">
        <a:spcBef>
          <a:spcPct val="0"/>
        </a:spcBef>
        <a:spcAft>
          <a:spcPct val="0"/>
        </a:spcAft>
        <a:defRPr sz="3000" b="1">
          <a:solidFill>
            <a:srgbClr val="498F4D"/>
          </a:solidFill>
          <a:latin typeface="Arial" charset="0"/>
          <a:ea typeface="ＭＳ Ｐゴシック" pitchFamily="48" charset="-128"/>
        </a:defRPr>
      </a:lvl5pPr>
      <a:lvl6pPr marL="457200" algn="l" rtl="0" eaLnBrk="1" fontAlgn="base" hangingPunct="1">
        <a:spcBef>
          <a:spcPct val="0"/>
        </a:spcBef>
        <a:spcAft>
          <a:spcPct val="0"/>
        </a:spcAft>
        <a:defRPr sz="3000" b="1">
          <a:solidFill>
            <a:srgbClr val="498F4D"/>
          </a:solidFill>
          <a:latin typeface="Arial" charset="0"/>
          <a:ea typeface="ＭＳ Ｐゴシック" pitchFamily="48" charset="-128"/>
        </a:defRPr>
      </a:lvl6pPr>
      <a:lvl7pPr marL="914400" algn="l" rtl="0" eaLnBrk="1" fontAlgn="base" hangingPunct="1">
        <a:spcBef>
          <a:spcPct val="0"/>
        </a:spcBef>
        <a:spcAft>
          <a:spcPct val="0"/>
        </a:spcAft>
        <a:defRPr sz="3000" b="1">
          <a:solidFill>
            <a:srgbClr val="498F4D"/>
          </a:solidFill>
          <a:latin typeface="Arial" charset="0"/>
          <a:ea typeface="ＭＳ Ｐゴシック" pitchFamily="48" charset="-128"/>
        </a:defRPr>
      </a:lvl7pPr>
      <a:lvl8pPr marL="1371600" algn="l" rtl="0" eaLnBrk="1" fontAlgn="base" hangingPunct="1">
        <a:spcBef>
          <a:spcPct val="0"/>
        </a:spcBef>
        <a:spcAft>
          <a:spcPct val="0"/>
        </a:spcAft>
        <a:defRPr sz="3000" b="1">
          <a:solidFill>
            <a:srgbClr val="498F4D"/>
          </a:solidFill>
          <a:latin typeface="Arial" charset="0"/>
          <a:ea typeface="ＭＳ Ｐゴシック" pitchFamily="48" charset="-128"/>
        </a:defRPr>
      </a:lvl8pPr>
      <a:lvl9pPr marL="1828800" algn="l" rtl="0" eaLnBrk="1" fontAlgn="base" hangingPunct="1">
        <a:spcBef>
          <a:spcPct val="0"/>
        </a:spcBef>
        <a:spcAft>
          <a:spcPct val="0"/>
        </a:spcAft>
        <a:defRPr sz="3000" b="1">
          <a:solidFill>
            <a:srgbClr val="498F4D"/>
          </a:solidFill>
          <a:latin typeface="Arial" charset="0"/>
          <a:ea typeface="ＭＳ Ｐゴシック" pitchFamily="48" charset="-128"/>
        </a:defRPr>
      </a:lvl9pPr>
    </p:titleStyle>
    <p:bodyStyle>
      <a:lvl1pPr marL="168275" indent="-168275" algn="l" rtl="0" eaLnBrk="1" fontAlgn="base" hangingPunct="1">
        <a:spcBef>
          <a:spcPct val="20000"/>
        </a:spcBef>
        <a:spcAft>
          <a:spcPct val="0"/>
        </a:spcAft>
        <a:buClr>
          <a:srgbClr val="49904D"/>
        </a:buClr>
        <a:buSzPct val="90000"/>
        <a:buFont typeface="Times" pitchFamily="18" charset="0"/>
        <a:buChar char="•"/>
        <a:defRPr sz="2400">
          <a:solidFill>
            <a:schemeClr val="tx1"/>
          </a:solidFill>
          <a:latin typeface="+mn-lt"/>
          <a:ea typeface="+mn-ea"/>
          <a:cs typeface="+mn-cs"/>
        </a:defRPr>
      </a:lvl1pPr>
      <a:lvl2pPr marL="457200" indent="-174625" algn="l" rtl="0" eaLnBrk="1" fontAlgn="base" hangingPunct="1">
        <a:spcBef>
          <a:spcPct val="20000"/>
        </a:spcBef>
        <a:spcAft>
          <a:spcPct val="0"/>
        </a:spcAft>
        <a:buClr>
          <a:srgbClr val="49904D"/>
        </a:buClr>
        <a:buChar char="–"/>
        <a:defRPr sz="2400">
          <a:solidFill>
            <a:schemeClr val="tx1"/>
          </a:solidFill>
          <a:latin typeface="+mn-lt"/>
          <a:ea typeface="+mn-ea"/>
        </a:defRPr>
      </a:lvl2pPr>
      <a:lvl3pPr marL="739775" indent="-168275" algn="l" rtl="0" eaLnBrk="1" fontAlgn="base" hangingPunct="1">
        <a:spcBef>
          <a:spcPct val="20000"/>
        </a:spcBef>
        <a:spcAft>
          <a:spcPct val="0"/>
        </a:spcAft>
        <a:buClr>
          <a:srgbClr val="49904D"/>
        </a:buClr>
        <a:buSzPct val="90000"/>
        <a:buFont typeface="Times" pitchFamily="18" charset="0"/>
        <a:buChar char="•"/>
        <a:defRPr sz="2400">
          <a:solidFill>
            <a:schemeClr val="tx1"/>
          </a:solidFill>
          <a:latin typeface="+mn-lt"/>
          <a:ea typeface="+mn-ea"/>
        </a:defRPr>
      </a:lvl3pPr>
      <a:lvl4pPr marL="1023938" indent="-169863" algn="l" rtl="0" eaLnBrk="1" fontAlgn="base" hangingPunct="1">
        <a:spcBef>
          <a:spcPct val="20000"/>
        </a:spcBef>
        <a:spcAft>
          <a:spcPct val="0"/>
        </a:spcAft>
        <a:buClr>
          <a:srgbClr val="49904D"/>
        </a:buClr>
        <a:buChar char="–"/>
        <a:defRPr sz="2400">
          <a:solidFill>
            <a:schemeClr val="tx1"/>
          </a:solidFill>
          <a:latin typeface="+mn-lt"/>
          <a:ea typeface="+mn-ea"/>
        </a:defRPr>
      </a:lvl4pPr>
      <a:lvl5pPr marL="1314450" indent="-176213" algn="l" rtl="0" eaLnBrk="1" fontAlgn="base" hangingPunct="1">
        <a:spcBef>
          <a:spcPct val="20000"/>
        </a:spcBef>
        <a:spcAft>
          <a:spcPct val="0"/>
        </a:spcAft>
        <a:buClr>
          <a:srgbClr val="49904D"/>
        </a:buClr>
        <a:buChar char="»"/>
        <a:defRPr sz="2400" i="1">
          <a:solidFill>
            <a:schemeClr val="tx1"/>
          </a:solidFill>
          <a:latin typeface="+mn-lt"/>
          <a:ea typeface="+mn-ea"/>
        </a:defRPr>
      </a:lvl5pPr>
      <a:lvl6pPr marL="1771650" indent="-176213" algn="l" rtl="0" eaLnBrk="1" fontAlgn="base" hangingPunct="1">
        <a:spcBef>
          <a:spcPct val="20000"/>
        </a:spcBef>
        <a:spcAft>
          <a:spcPct val="0"/>
        </a:spcAft>
        <a:buClr>
          <a:srgbClr val="49904D"/>
        </a:buClr>
        <a:buChar char="»"/>
        <a:defRPr sz="2400" i="1">
          <a:solidFill>
            <a:schemeClr val="tx1"/>
          </a:solidFill>
          <a:latin typeface="+mn-lt"/>
          <a:ea typeface="+mn-ea"/>
        </a:defRPr>
      </a:lvl6pPr>
      <a:lvl7pPr marL="2228850" indent="-176213" algn="l" rtl="0" eaLnBrk="1" fontAlgn="base" hangingPunct="1">
        <a:spcBef>
          <a:spcPct val="20000"/>
        </a:spcBef>
        <a:spcAft>
          <a:spcPct val="0"/>
        </a:spcAft>
        <a:buClr>
          <a:srgbClr val="49904D"/>
        </a:buClr>
        <a:buChar char="»"/>
        <a:defRPr sz="2400" i="1">
          <a:solidFill>
            <a:schemeClr val="tx1"/>
          </a:solidFill>
          <a:latin typeface="+mn-lt"/>
          <a:ea typeface="+mn-ea"/>
        </a:defRPr>
      </a:lvl7pPr>
      <a:lvl8pPr marL="2686050" indent="-176213" algn="l" rtl="0" eaLnBrk="1" fontAlgn="base" hangingPunct="1">
        <a:spcBef>
          <a:spcPct val="20000"/>
        </a:spcBef>
        <a:spcAft>
          <a:spcPct val="0"/>
        </a:spcAft>
        <a:buClr>
          <a:srgbClr val="49904D"/>
        </a:buClr>
        <a:buChar char="»"/>
        <a:defRPr sz="2400" i="1">
          <a:solidFill>
            <a:schemeClr val="tx1"/>
          </a:solidFill>
          <a:latin typeface="+mn-lt"/>
          <a:ea typeface="+mn-ea"/>
        </a:defRPr>
      </a:lvl8pPr>
      <a:lvl9pPr marL="3143250" indent="-176213" algn="l" rtl="0" eaLnBrk="1" fontAlgn="base" hangingPunct="1">
        <a:spcBef>
          <a:spcPct val="20000"/>
        </a:spcBef>
        <a:spcAft>
          <a:spcPct val="0"/>
        </a:spcAft>
        <a:buClr>
          <a:srgbClr val="49904D"/>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portal.hud.gov/hudportal/documents/huddoc?id=operating_guidance_hhrs_v1.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en.wikipedia.org/wiki/File:US-DeptOfHUD-Seal.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Bureau_of_indian_affairs_seal_n11288.gi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mailto:Bagnoli.Peggy@epa.gov" TargetMode="External"/><Relationship Id="rId5" Type="http://schemas.openxmlformats.org/officeDocument/2006/relationships/hyperlink" Target="http://www.epa.gov/radon/" TargetMode="External"/><Relationship Id="rId4" Type="http://schemas.openxmlformats.org/officeDocument/2006/relationships/hyperlink" Target="http://www.epa.gov/ia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gif"/><Relationship Id="rId3" Type="http://schemas.openxmlformats.org/officeDocument/2006/relationships/image" Target="../media/image6.jpeg"/><Relationship Id="rId7" Type="http://schemas.openxmlformats.org/officeDocument/2006/relationships/hyperlink" Target="http://upload.wikimedia.org/wikipedia/commons/0/0e/USDA_logo.svg"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upload.wikimedia.org/wikipedia/commons/1/14/Environmental_Protection_Agency_logo.svg" TargetMode="External"/><Relationship Id="rId5" Type="http://schemas.openxmlformats.org/officeDocument/2006/relationships/hyperlink" Target="http://en.wikipedia.org/wiki/File:US-DeptOfHUD-Seal.svg"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upload.wikimedia.org/wikipedia/commons/8/89/US-GeneralServicesAdministration-Logo.svg" TargetMode="Externa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cover 062911.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4876800" y="3276600"/>
            <a:ext cx="3962400" cy="381001"/>
          </a:xfrm>
        </p:spPr>
        <p:txBody>
          <a:bodyPr/>
          <a:lstStyle/>
          <a:p>
            <a:pPr>
              <a:lnSpc>
                <a:spcPct val="80000"/>
              </a:lnSpc>
            </a:pPr>
            <a:r>
              <a:rPr lang="en-US" sz="1600" dirty="0" smtClean="0"/>
              <a:t>Healthier Buildings, Healthier People </a:t>
            </a:r>
            <a:endParaRPr lang="en-US" sz="1600" dirty="0"/>
          </a:p>
        </p:txBody>
      </p:sp>
      <p:sp>
        <p:nvSpPr>
          <p:cNvPr id="5" name="TextBox 4"/>
          <p:cNvSpPr txBox="1"/>
          <p:nvPr/>
        </p:nvSpPr>
        <p:spPr>
          <a:xfrm>
            <a:off x="4724400" y="2286000"/>
            <a:ext cx="4191000" cy="1046440"/>
          </a:xfrm>
          <a:prstGeom prst="rect">
            <a:avLst/>
          </a:prstGeom>
          <a:noFill/>
        </p:spPr>
        <p:txBody>
          <a:bodyPr wrap="square" rtlCol="0">
            <a:spAutoFit/>
          </a:bodyPr>
          <a:lstStyle/>
          <a:p>
            <a:r>
              <a:rPr lang="en-US" sz="3100" b="1" dirty="0" smtClean="0">
                <a:latin typeface="+mj-lt"/>
              </a:rPr>
              <a:t>Indoor Environments Division</a:t>
            </a:r>
            <a:endParaRPr lang="en-US" sz="31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Action Plan Scorecard</a:t>
            </a:r>
            <a:endParaRPr lang="en-US" sz="3600" dirty="0"/>
          </a:p>
        </p:txBody>
      </p:sp>
      <p:sp>
        <p:nvSpPr>
          <p:cNvPr id="3" name="Content Placeholder 2"/>
          <p:cNvSpPr>
            <a:spLocks noGrp="1"/>
          </p:cNvSpPr>
          <p:nvPr>
            <p:ph idx="1"/>
          </p:nvPr>
        </p:nvSpPr>
        <p:spPr>
          <a:xfrm>
            <a:off x="533400" y="1600200"/>
            <a:ext cx="8382000" cy="3994150"/>
          </a:xfrm>
        </p:spPr>
        <p:txBody>
          <a:bodyPr/>
          <a:lstStyle/>
          <a:p>
            <a:pPr marL="457200" indent="-457200"/>
            <a:r>
              <a:rPr lang="en-US" sz="3600" dirty="0" smtClean="0"/>
              <a:t>The scorecard = Commitment Status</a:t>
            </a:r>
          </a:p>
          <a:p>
            <a:pPr marL="1260475" lvl="1" indent="-457200"/>
            <a:r>
              <a:rPr lang="en-US" sz="3200" dirty="0" smtClean="0"/>
              <a:t>By Agency</a:t>
            </a:r>
          </a:p>
          <a:p>
            <a:pPr marL="1260475" lvl="1" indent="-457200"/>
            <a:r>
              <a:rPr lang="en-US" sz="3200" dirty="0" smtClean="0"/>
              <a:t>By Progress (Red/Yellow/Green)</a:t>
            </a:r>
          </a:p>
          <a:p>
            <a:pPr marL="1260475" lvl="1" indent="-457200"/>
            <a:r>
              <a:rPr lang="en-US" sz="3200" dirty="0" smtClean="0"/>
              <a:t>By Federal Radon Action Plan Framework</a:t>
            </a:r>
          </a:p>
          <a:p>
            <a:pPr marL="457200" indent="-457200"/>
            <a:r>
              <a:rPr lang="en-US" sz="3600" dirty="0" smtClean="0"/>
              <a:t>33 Total Commitments</a:t>
            </a:r>
          </a:p>
          <a:p>
            <a:pPr marL="457200" indent="-457200"/>
            <a:r>
              <a:rPr lang="en-US" sz="3600" dirty="0" smtClean="0"/>
              <a:t>http://epa.gov/radon/action_plan.html</a:t>
            </a:r>
          </a:p>
          <a:p>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Status of Commitments by Agency</a:t>
            </a:r>
            <a:endParaRPr lang="en-US" sz="3600" dirty="0"/>
          </a:p>
        </p:txBody>
      </p:sp>
      <p:graphicFrame>
        <p:nvGraphicFramePr>
          <p:cNvPr id="4" name="Content Placeholder 3"/>
          <p:cNvGraphicFramePr>
            <a:graphicFrameLocks noGrp="1"/>
          </p:cNvGraphicFramePr>
          <p:nvPr>
            <p:ph idx="1"/>
          </p:nvPr>
        </p:nvGraphicFramePr>
        <p:xfrm>
          <a:off x="381000" y="1535790"/>
          <a:ext cx="8458200" cy="4079240"/>
        </p:xfrm>
        <a:graphic>
          <a:graphicData uri="http://schemas.openxmlformats.org/drawingml/2006/table">
            <a:tbl>
              <a:tblPr firstRow="1" bandRow="1">
                <a:tableStyleId>{08FB837D-C827-4EFA-A057-4D05807E0F7C}</a:tableStyleId>
              </a:tblPr>
              <a:tblGrid>
                <a:gridCol w="1174750"/>
                <a:gridCol w="2427817"/>
                <a:gridCol w="2341033"/>
                <a:gridCol w="2514600"/>
              </a:tblGrid>
              <a:tr h="370840">
                <a:tc>
                  <a:txBody>
                    <a:bodyPr/>
                    <a:lstStyle/>
                    <a:p>
                      <a:r>
                        <a:rPr lang="en-US" dirty="0" smtClean="0"/>
                        <a:t>Agency</a:t>
                      </a:r>
                      <a:endParaRPr lang="en-US" dirty="0"/>
                    </a:p>
                  </a:txBody>
                  <a:tcPr/>
                </a:tc>
                <a:tc>
                  <a:txBody>
                    <a:bodyPr/>
                    <a:lstStyle/>
                    <a:p>
                      <a:r>
                        <a:rPr lang="en-US" dirty="0" smtClean="0"/>
                        <a:t>Green – Completed</a:t>
                      </a:r>
                      <a:endParaRPr lang="en-US" dirty="0"/>
                    </a:p>
                  </a:txBody>
                  <a:tcPr/>
                </a:tc>
                <a:tc>
                  <a:txBody>
                    <a:bodyPr/>
                    <a:lstStyle/>
                    <a:p>
                      <a:r>
                        <a:rPr lang="en-US" dirty="0" smtClean="0"/>
                        <a:t>Yellow – On Track</a:t>
                      </a:r>
                      <a:endParaRPr lang="en-US" dirty="0"/>
                    </a:p>
                  </a:txBody>
                  <a:tcPr/>
                </a:tc>
                <a:tc>
                  <a:txBody>
                    <a:bodyPr/>
                    <a:lstStyle/>
                    <a:p>
                      <a:r>
                        <a:rPr lang="en-US" dirty="0" smtClean="0"/>
                        <a:t>Red – No Progress</a:t>
                      </a:r>
                      <a:endParaRPr lang="en-US" dirty="0"/>
                    </a:p>
                  </a:txBody>
                  <a:tcPr/>
                </a:tc>
              </a:tr>
              <a:tr h="370840">
                <a:tc>
                  <a:txBody>
                    <a:bodyPr/>
                    <a:lstStyle/>
                    <a:p>
                      <a:r>
                        <a:rPr lang="en-US" b="1" dirty="0" smtClean="0"/>
                        <a:t>USDA</a:t>
                      </a:r>
                      <a:endParaRPr lang="en-US" b="1" dirty="0"/>
                    </a:p>
                  </a:txBody>
                  <a:tcPr/>
                </a:tc>
                <a:tc>
                  <a:txBody>
                    <a:bodyPr/>
                    <a:lstStyle/>
                    <a:p>
                      <a:pPr algn="ctr"/>
                      <a:endParaRPr lang="en-US" b="1" dirty="0"/>
                    </a:p>
                  </a:txBody>
                  <a:tcPr/>
                </a:tc>
                <a:tc>
                  <a:txBody>
                    <a:bodyPr/>
                    <a:lstStyle/>
                    <a:p>
                      <a:pPr algn="ctr"/>
                      <a:r>
                        <a:rPr lang="en-US" b="1" dirty="0" smtClean="0"/>
                        <a:t>6</a:t>
                      </a:r>
                      <a:endParaRPr lang="en-US" b="1" dirty="0"/>
                    </a:p>
                  </a:txBody>
                  <a:tcPr/>
                </a:tc>
                <a:tc>
                  <a:txBody>
                    <a:bodyPr/>
                    <a:lstStyle/>
                    <a:p>
                      <a:pPr algn="ctr"/>
                      <a:endParaRPr lang="en-US" b="1"/>
                    </a:p>
                  </a:txBody>
                  <a:tcPr/>
                </a:tc>
              </a:tr>
              <a:tr h="370840">
                <a:tc>
                  <a:txBody>
                    <a:bodyPr/>
                    <a:lstStyle/>
                    <a:p>
                      <a:r>
                        <a:rPr lang="en-US" b="1" dirty="0" err="1" smtClean="0"/>
                        <a:t>DoD</a:t>
                      </a:r>
                      <a:endParaRPr lang="en-US" b="1" dirty="0"/>
                    </a:p>
                  </a:txBody>
                  <a:tcPr/>
                </a:tc>
                <a:tc>
                  <a:txBody>
                    <a:bodyPr/>
                    <a:lstStyle/>
                    <a:p>
                      <a:pPr algn="ct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r>
              <a:tr h="370840">
                <a:tc>
                  <a:txBody>
                    <a:bodyPr/>
                    <a:lstStyle/>
                    <a:p>
                      <a:r>
                        <a:rPr lang="en-US" b="1" dirty="0" smtClean="0"/>
                        <a:t>DOE</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2</a:t>
                      </a:r>
                      <a:endParaRPr lang="en-US" b="1" dirty="0"/>
                    </a:p>
                  </a:txBody>
                  <a:tcPr/>
                </a:tc>
                <a:tc>
                  <a:txBody>
                    <a:bodyPr/>
                    <a:lstStyle/>
                    <a:p>
                      <a:pPr algn="ctr"/>
                      <a:endParaRPr lang="en-US" b="1" dirty="0"/>
                    </a:p>
                  </a:txBody>
                  <a:tcPr/>
                </a:tc>
              </a:tr>
              <a:tr h="370840">
                <a:tc>
                  <a:txBody>
                    <a:bodyPr/>
                    <a:lstStyle/>
                    <a:p>
                      <a:r>
                        <a:rPr lang="en-US" b="1" dirty="0" smtClean="0"/>
                        <a:t>EPA</a:t>
                      </a:r>
                      <a:endParaRPr lang="en-US" b="1" dirty="0"/>
                    </a:p>
                  </a:txBody>
                  <a:tcPr/>
                </a:tc>
                <a:tc>
                  <a:txBody>
                    <a:bodyPr/>
                    <a:lstStyle/>
                    <a:p>
                      <a:pPr algn="ctr"/>
                      <a:endParaRPr lang="en-US" b="1" dirty="0"/>
                    </a:p>
                  </a:txBody>
                  <a:tcPr/>
                </a:tc>
                <a:tc>
                  <a:txBody>
                    <a:bodyPr/>
                    <a:lstStyle/>
                    <a:p>
                      <a:pPr algn="ctr"/>
                      <a:r>
                        <a:rPr lang="en-US" b="1" dirty="0" smtClean="0"/>
                        <a:t>2</a:t>
                      </a:r>
                      <a:endParaRPr lang="en-US" b="1" dirty="0"/>
                    </a:p>
                  </a:txBody>
                  <a:tcPr/>
                </a:tc>
                <a:tc>
                  <a:txBody>
                    <a:bodyPr/>
                    <a:lstStyle/>
                    <a:p>
                      <a:pPr algn="ctr"/>
                      <a:endParaRPr lang="en-US" b="1" dirty="0"/>
                    </a:p>
                  </a:txBody>
                  <a:tcPr/>
                </a:tc>
              </a:tr>
              <a:tr h="370840">
                <a:tc>
                  <a:txBody>
                    <a:bodyPr/>
                    <a:lstStyle/>
                    <a:p>
                      <a:r>
                        <a:rPr lang="en-US" b="1" dirty="0" smtClean="0"/>
                        <a:t>GSA</a:t>
                      </a:r>
                      <a:endParaRPr lang="en-US" b="1" dirty="0"/>
                    </a:p>
                  </a:txBody>
                  <a:tcPr/>
                </a:tc>
                <a:tc>
                  <a:txBody>
                    <a:bodyPr/>
                    <a:lstStyle/>
                    <a:p>
                      <a:pPr algn="ctr"/>
                      <a:endParaRPr lang="en-US" b="1" dirty="0"/>
                    </a:p>
                  </a:txBody>
                  <a:tcPr/>
                </a:tc>
                <a:tc>
                  <a:txBody>
                    <a:bodyPr/>
                    <a:lstStyle/>
                    <a:p>
                      <a:pPr algn="ctr"/>
                      <a:r>
                        <a:rPr lang="en-US" b="1" dirty="0" smtClean="0"/>
                        <a:t>2</a:t>
                      </a:r>
                      <a:endParaRPr lang="en-US" b="1" dirty="0"/>
                    </a:p>
                  </a:txBody>
                  <a:tcPr/>
                </a:tc>
                <a:tc>
                  <a:txBody>
                    <a:bodyPr/>
                    <a:lstStyle/>
                    <a:p>
                      <a:pPr algn="ctr"/>
                      <a:endParaRPr lang="en-US" b="1" dirty="0"/>
                    </a:p>
                  </a:txBody>
                  <a:tcPr/>
                </a:tc>
              </a:tr>
              <a:tr h="370840">
                <a:tc>
                  <a:txBody>
                    <a:bodyPr/>
                    <a:lstStyle/>
                    <a:p>
                      <a:r>
                        <a:rPr lang="en-US" b="1" dirty="0" smtClean="0"/>
                        <a:t>HHS</a:t>
                      </a:r>
                      <a:endParaRPr lang="en-US" b="1" dirty="0"/>
                    </a:p>
                  </a:txBody>
                  <a:tcPr/>
                </a:tc>
                <a:tc>
                  <a:txBody>
                    <a:bodyPr/>
                    <a:lstStyle/>
                    <a:p>
                      <a:pPr algn="ctr"/>
                      <a:endParaRPr lang="en-US" b="1" dirty="0"/>
                    </a:p>
                  </a:txBody>
                  <a:tcPr/>
                </a:tc>
                <a:tc>
                  <a:txBody>
                    <a:bodyPr/>
                    <a:lstStyle/>
                    <a:p>
                      <a:pPr algn="ctr"/>
                      <a:r>
                        <a:rPr lang="en-US" b="1" dirty="0" smtClean="0"/>
                        <a:t>3</a:t>
                      </a:r>
                      <a:endParaRPr lang="en-US" b="1" dirty="0"/>
                    </a:p>
                  </a:txBody>
                  <a:tcPr/>
                </a:tc>
                <a:tc>
                  <a:txBody>
                    <a:bodyPr/>
                    <a:lstStyle/>
                    <a:p>
                      <a:pPr algn="ctr"/>
                      <a:endParaRPr lang="en-US" b="1" dirty="0"/>
                    </a:p>
                  </a:txBody>
                  <a:tcPr/>
                </a:tc>
              </a:tr>
              <a:tr h="370840">
                <a:tc>
                  <a:txBody>
                    <a:bodyPr/>
                    <a:lstStyle/>
                    <a:p>
                      <a:r>
                        <a:rPr lang="en-US" b="1" dirty="0" smtClean="0"/>
                        <a:t>HUD</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2</a:t>
                      </a:r>
                      <a:endParaRPr lang="en-US" b="1" dirty="0"/>
                    </a:p>
                  </a:txBody>
                  <a:tcPr/>
                </a:tc>
                <a:tc>
                  <a:txBody>
                    <a:bodyPr/>
                    <a:lstStyle/>
                    <a:p>
                      <a:pPr algn="ctr"/>
                      <a:endParaRPr lang="en-US" b="1" dirty="0"/>
                    </a:p>
                  </a:txBody>
                  <a:tcPr/>
                </a:tc>
              </a:tr>
              <a:tr h="370840">
                <a:tc>
                  <a:txBody>
                    <a:bodyPr/>
                    <a:lstStyle/>
                    <a:p>
                      <a:r>
                        <a:rPr lang="en-US" b="1" dirty="0" smtClean="0"/>
                        <a:t>DOI</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endParaRPr lang="en-US" b="1" dirty="0"/>
                    </a:p>
                  </a:txBody>
                  <a:tcPr/>
                </a:tc>
              </a:tr>
              <a:tr h="370840">
                <a:tc>
                  <a:txBody>
                    <a:bodyPr/>
                    <a:lstStyle/>
                    <a:p>
                      <a:r>
                        <a:rPr lang="en-US" b="1" dirty="0" smtClean="0"/>
                        <a:t>VA</a:t>
                      </a:r>
                      <a:endParaRPr lang="en-US" b="1" dirty="0"/>
                    </a:p>
                  </a:txBody>
                  <a:tcPr/>
                </a:tc>
                <a:tc>
                  <a:txBody>
                    <a:bodyPr/>
                    <a:lstStyle/>
                    <a:p>
                      <a:pPr algn="ct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1</a:t>
                      </a:r>
                      <a:endParaRPr lang="en-US" b="1" dirty="0"/>
                    </a:p>
                  </a:txBody>
                  <a:tcPr/>
                </a:tc>
              </a:tr>
              <a:tr h="370840">
                <a:tc>
                  <a:txBody>
                    <a:bodyPr/>
                    <a:lstStyle/>
                    <a:p>
                      <a:r>
                        <a:rPr lang="en-US" b="1" dirty="0" smtClean="0"/>
                        <a:t>Multi</a:t>
                      </a:r>
                      <a:endParaRPr lang="en-US" b="1" dirty="0"/>
                    </a:p>
                  </a:txBody>
                  <a:tcPr/>
                </a:tc>
                <a:tc>
                  <a:txBody>
                    <a:bodyPr/>
                    <a:lstStyle/>
                    <a:p>
                      <a:pPr algn="ctr"/>
                      <a:endParaRPr lang="en-US" b="1" dirty="0"/>
                    </a:p>
                  </a:txBody>
                  <a:tcPr/>
                </a:tc>
                <a:tc>
                  <a:txBody>
                    <a:bodyPr/>
                    <a:lstStyle/>
                    <a:p>
                      <a:pPr algn="ctr"/>
                      <a:r>
                        <a:rPr lang="en-US" b="1" dirty="0" smtClean="0"/>
                        <a:t>4</a:t>
                      </a:r>
                      <a:endParaRPr lang="en-US" b="1" dirty="0"/>
                    </a:p>
                  </a:txBody>
                  <a:tcPr/>
                </a:tc>
                <a:tc>
                  <a:txBody>
                    <a:bodyPr/>
                    <a:lstStyle/>
                    <a:p>
                      <a:pPr algn="ctr"/>
                      <a:endParaRPr lang="en-US" b="1" dirty="0"/>
                    </a:p>
                  </a:txBody>
                  <a:tcPr/>
                </a:tc>
              </a:tr>
            </a:tbl>
          </a:graphicData>
        </a:graphic>
      </p:graphicFrame>
      <p:sp>
        <p:nvSpPr>
          <p:cNvPr id="5" name="TextBox 4"/>
          <p:cNvSpPr txBox="1"/>
          <p:nvPr/>
        </p:nvSpPr>
        <p:spPr>
          <a:xfrm>
            <a:off x="2928252" y="5715002"/>
            <a:ext cx="3679368"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smtClean="0"/>
              <a:t>33 Total Commitments</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1875" t="22656" r="13750" b="7813"/>
          <a:stretch>
            <a:fillRect/>
          </a:stretch>
        </p:blipFill>
        <p:spPr bwMode="auto">
          <a:xfrm>
            <a:off x="-1" y="0"/>
            <a:ext cx="9169685"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1875" t="22656" r="13750" b="4688"/>
          <a:stretch>
            <a:fillRect/>
          </a:stretch>
        </p:blipFill>
        <p:spPr bwMode="auto">
          <a:xfrm>
            <a:off x="0" y="0"/>
            <a:ext cx="9144000" cy="684839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704850" y="1511300"/>
            <a:ext cx="8134350" cy="48133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49904D"/>
              </a:buClr>
              <a:buSzPct val="90000"/>
              <a:buFont typeface="Arial"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Commitment:  </a:t>
            </a:r>
          </a:p>
          <a:p>
            <a:pPr marL="800100" lvl="1" indent="-342900" fontAlgn="base">
              <a:spcBef>
                <a:spcPct val="20000"/>
              </a:spcBef>
              <a:spcAft>
                <a:spcPct val="0"/>
              </a:spcAft>
              <a:buClr>
                <a:srgbClr val="49904D"/>
              </a:buClr>
              <a:buSzPct val="90000"/>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ea typeface="+mn-ea"/>
                <a:cs typeface="+mn-cs"/>
              </a:rPr>
              <a:t>HUD’s Healthy</a:t>
            </a:r>
            <a:r>
              <a:rPr kumimoji="0" lang="en-US" sz="2400" b="0" i="0" u="none" strike="noStrike" kern="0" cap="none" spc="0" normalizeH="0" noProof="0" dirty="0" smtClean="0">
                <a:ln>
                  <a:noFill/>
                </a:ln>
                <a:solidFill>
                  <a:schemeClr val="tx1"/>
                </a:solidFill>
                <a:effectLst/>
                <a:uLnTx/>
                <a:uFillTx/>
                <a:latin typeface="+mn-lt"/>
                <a:ea typeface="+mn-ea"/>
                <a:cs typeface="+mn-cs"/>
              </a:rPr>
              <a:t> Homes Production Program grantees will check for sources of radiation, such as from radon, as required by HUD’s Healthy Homes Rating Tool.  </a:t>
            </a:r>
          </a:p>
          <a:p>
            <a:pPr marL="800100" lvl="1" indent="-342900" fontAlgn="base">
              <a:spcBef>
                <a:spcPct val="20000"/>
              </a:spcBef>
              <a:spcAft>
                <a:spcPct val="0"/>
              </a:spcAft>
              <a:buClr>
                <a:srgbClr val="49904D"/>
              </a:buClr>
              <a:buSzPct val="90000"/>
              <a:buFont typeface="Arial" pitchFamily="34" charset="0"/>
              <a:buChar char="•"/>
            </a:pPr>
            <a:r>
              <a:rPr lang="en-US" sz="2400" kern="0" baseline="0" dirty="0" smtClean="0"/>
              <a:t>Mitigation is required for high radon levels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fontAlgn="base">
              <a:spcBef>
                <a:spcPct val="20000"/>
              </a:spcBef>
              <a:spcAft>
                <a:spcPct val="0"/>
              </a:spcAft>
              <a:buClr>
                <a:srgbClr val="49904D"/>
              </a:buClr>
              <a:buSzPct val="90000"/>
              <a:buFont typeface="Arial" pitchFamily="34" charset="0"/>
              <a:buChar cha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Status:  </a:t>
            </a:r>
            <a:r>
              <a:rPr kumimoji="0" lang="en-US" sz="2400" b="0" i="0" u="none" strike="noStrike" kern="0" cap="none" spc="0" normalizeH="0" baseline="0" noProof="0" dirty="0" smtClean="0">
                <a:ln>
                  <a:noFill/>
                </a:ln>
                <a:solidFill>
                  <a:schemeClr val="tx1"/>
                </a:solidFill>
                <a:effectLst/>
                <a:uLnTx/>
                <a:uFillTx/>
                <a:latin typeface="+mn-lt"/>
                <a:ea typeface="+mn-ea"/>
                <a:cs typeface="+mn-cs"/>
              </a:rPr>
              <a:t>COMPLETED – Radon testing and mitigation (for high radon levels) included as a standard element in the Healthy</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lang="en-US" sz="2400" kern="0" dirty="0" smtClean="0"/>
              <a:t>Homes Rating Tool </a:t>
            </a:r>
            <a:r>
              <a:rPr lang="en-US" kern="0" dirty="0" smtClean="0"/>
              <a:t>(</a:t>
            </a:r>
            <a:r>
              <a:rPr lang="en-US" kern="0" dirty="0" smtClean="0">
                <a:hlinkClick r:id="rId3"/>
              </a:rPr>
              <a:t>http://portal.hud.gov/hudportal/documents/huddoc?id=operating_guidance_hhrs_v1.pdf</a:t>
            </a:r>
            <a:r>
              <a:rPr lang="en-US" kern="0" dirty="0" smtClean="0"/>
              <a:t>)</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168275" marR="0" lvl="0" indent="-168275" algn="l" defTabSz="914400" rtl="0" eaLnBrk="1" fontAlgn="base" latinLnBrk="0" hangingPunct="1">
              <a:lnSpc>
                <a:spcPct val="100000"/>
              </a:lnSpc>
              <a:spcBef>
                <a:spcPct val="20000"/>
              </a:spcBef>
              <a:spcAft>
                <a:spcPct val="0"/>
              </a:spcAft>
              <a:buClr>
                <a:srgbClr val="49904D"/>
              </a:buClr>
              <a:buSzPct val="90000"/>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3" name="Title 4"/>
          <p:cNvSpPr txBox="1">
            <a:spLocks/>
          </p:cNvSpPr>
          <p:nvPr/>
        </p:nvSpPr>
        <p:spPr>
          <a:xfrm>
            <a:off x="685800" y="435430"/>
            <a:ext cx="7772400" cy="1066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498F4D"/>
                </a:solidFill>
                <a:latin typeface="+mj-lt"/>
                <a:ea typeface="+mj-ea"/>
                <a:cs typeface="+mj-cs"/>
              </a:rPr>
              <a:t>HUD</a:t>
            </a:r>
            <a:r>
              <a:rPr kumimoji="0" lang="en-US" sz="3200" b="1" i="0" u="none" strike="noStrike" kern="0" cap="none" spc="0" normalizeH="0" baseline="0" noProof="0" dirty="0" smtClean="0">
                <a:ln>
                  <a:noFill/>
                </a:ln>
                <a:solidFill>
                  <a:srgbClr val="498F4D"/>
                </a:solidFill>
                <a:effectLst/>
                <a:uLnTx/>
                <a:uFillTx/>
                <a:latin typeface="+mj-lt"/>
                <a:ea typeface="+mj-ea"/>
                <a:cs typeface="+mj-cs"/>
              </a:rPr>
              <a:t>:  Healthy</a:t>
            </a:r>
            <a:r>
              <a:rPr kumimoji="0" lang="en-US" sz="3200" b="1" i="0" u="none" strike="noStrike" kern="0" cap="none" spc="0" normalizeH="0" noProof="0" dirty="0" smtClean="0">
                <a:ln>
                  <a:noFill/>
                </a:ln>
                <a:solidFill>
                  <a:srgbClr val="498F4D"/>
                </a:solidFill>
                <a:effectLst/>
                <a:uLnTx/>
                <a:uFillTx/>
                <a:latin typeface="+mj-lt"/>
                <a:ea typeface="+mj-ea"/>
                <a:cs typeface="+mj-cs"/>
              </a:rPr>
              <a:t> Homes Production Program Grantees</a:t>
            </a:r>
            <a:endParaRPr kumimoji="0" lang="en-US" sz="3200" b="1" i="0" u="none" strike="noStrike" kern="0" cap="none" spc="0" normalizeH="0" baseline="0" noProof="0" dirty="0">
              <a:ln>
                <a:noFill/>
              </a:ln>
              <a:solidFill>
                <a:srgbClr val="498F4D"/>
              </a:solidFill>
              <a:effectLst/>
              <a:uLnTx/>
              <a:uFillTx/>
              <a:latin typeface="+mj-lt"/>
              <a:ea typeface="+mj-ea"/>
              <a:cs typeface="+mj-cs"/>
            </a:endParaRPr>
          </a:p>
        </p:txBody>
      </p:sp>
      <p:pic>
        <p:nvPicPr>
          <p:cNvPr id="4" name="Picture 19" descr="US-DeptOfHUD-Seal.svg">
            <a:hlinkClick r:id="rId4"/>
          </p:cNvPr>
          <p:cNvPicPr>
            <a:picLocks noChangeAspect="1" noChangeArrowheads="1"/>
          </p:cNvPicPr>
          <p:nvPr/>
        </p:nvPicPr>
        <p:blipFill>
          <a:blip r:embed="rId5" cstate="print"/>
          <a:srcRect/>
          <a:stretch>
            <a:fillRect/>
          </a:stretch>
        </p:blipFill>
        <p:spPr bwMode="auto">
          <a:xfrm>
            <a:off x="7696200" y="381000"/>
            <a:ext cx="996999" cy="997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96686" y="881742"/>
            <a:ext cx="77724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498F4D"/>
                </a:solidFill>
                <a:effectLst/>
                <a:uLnTx/>
                <a:uFillTx/>
                <a:latin typeface="+mj-lt"/>
                <a:ea typeface="+mj-ea"/>
                <a:cs typeface="+mj-cs"/>
              </a:rPr>
              <a:t>Multi-Agency</a:t>
            </a:r>
            <a:r>
              <a:rPr kumimoji="0" lang="en-US" sz="3600" b="1" i="0" u="none" strike="noStrike" kern="0" cap="none" spc="0" normalizeH="0" noProof="0" dirty="0" smtClean="0">
                <a:ln>
                  <a:noFill/>
                </a:ln>
                <a:solidFill>
                  <a:srgbClr val="498F4D"/>
                </a:solidFill>
                <a:effectLst/>
                <a:uLnTx/>
                <a:uFillTx/>
                <a:latin typeface="+mj-lt"/>
                <a:ea typeface="+mj-ea"/>
                <a:cs typeface="+mj-cs"/>
              </a:rPr>
              <a:t> Outreach</a:t>
            </a:r>
            <a:endParaRPr kumimoji="0" lang="en-US" sz="3600" b="1" i="0" u="none" strike="noStrike" kern="0" cap="none" spc="0" normalizeH="0" baseline="0" noProof="0" dirty="0">
              <a:ln>
                <a:noFill/>
              </a:ln>
              <a:solidFill>
                <a:srgbClr val="498F4D"/>
              </a:solidFill>
              <a:effectLst/>
              <a:uLnTx/>
              <a:uFillTx/>
              <a:latin typeface="+mj-lt"/>
              <a:ea typeface="+mj-ea"/>
              <a:cs typeface="+mj-cs"/>
            </a:endParaRPr>
          </a:p>
        </p:txBody>
      </p:sp>
      <p:sp>
        <p:nvSpPr>
          <p:cNvPr id="3" name="Content Placeholder 5"/>
          <p:cNvSpPr txBox="1">
            <a:spLocks/>
          </p:cNvSpPr>
          <p:nvPr/>
        </p:nvSpPr>
        <p:spPr>
          <a:xfrm>
            <a:off x="704850" y="1511300"/>
            <a:ext cx="8134350" cy="3994150"/>
          </a:xfrm>
          <a:prstGeom prst="rect">
            <a:avLst/>
          </a:prstGeom>
        </p:spPr>
        <p:txBody>
          <a:bodyPr/>
          <a:lstStyle/>
          <a:p>
            <a:pPr marL="342900" lvl="0" indent="-342900" fontAlgn="base">
              <a:spcBef>
                <a:spcPct val="20000"/>
              </a:spcBef>
              <a:spcAft>
                <a:spcPct val="0"/>
              </a:spcAft>
              <a:buClr>
                <a:srgbClr val="49904D"/>
              </a:buClr>
              <a:buSzPct val="90000"/>
              <a:buFont typeface="Arial" pitchFamily="34" charset="0"/>
              <a:buChar cha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Commitment:  Federal Agencies will send </a:t>
            </a:r>
            <a:r>
              <a:rPr lang="en-US" sz="2800" kern="0" dirty="0" smtClean="0"/>
              <a:t>a message on the hazards of radon to all employees</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9" name="Picture 3"/>
          <p:cNvPicPr>
            <a:picLocks noChangeAspect="1" noChangeArrowheads="1"/>
          </p:cNvPicPr>
          <p:nvPr/>
        </p:nvPicPr>
        <p:blipFill>
          <a:blip r:embed="rId3" cstate="print"/>
          <a:srcRect l="25625" t="12500" r="23750" b="47815"/>
          <a:stretch>
            <a:fillRect/>
          </a:stretch>
        </p:blipFill>
        <p:spPr bwMode="auto">
          <a:xfrm>
            <a:off x="3807243" y="2514600"/>
            <a:ext cx="5105400" cy="3201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p:cNvPicPr>
            <a:picLocks noChangeAspect="1" noChangeArrowheads="1"/>
          </p:cNvPicPr>
          <p:nvPr/>
        </p:nvPicPr>
        <p:blipFill>
          <a:blip r:embed="rId4" cstate="print"/>
          <a:srcRect l="625" t="17969" r="20000" b="27344"/>
          <a:stretch>
            <a:fillRect/>
          </a:stretch>
        </p:blipFill>
        <p:spPr bwMode="auto">
          <a:xfrm>
            <a:off x="304800" y="3505200"/>
            <a:ext cx="4965526" cy="2736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914400"/>
            <a:ext cx="77724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0" cap="none" spc="0" normalizeH="0" baseline="0" noProof="0" dirty="0">
              <a:ln>
                <a:noFill/>
              </a:ln>
              <a:solidFill>
                <a:srgbClr val="498F4D"/>
              </a:solidFill>
              <a:effectLst/>
              <a:uLnTx/>
              <a:uFillTx/>
              <a:latin typeface="+mj-lt"/>
              <a:ea typeface="+mj-ea"/>
              <a:cs typeface="+mj-cs"/>
            </a:endParaRPr>
          </a:p>
        </p:txBody>
      </p:sp>
      <p:sp>
        <p:nvSpPr>
          <p:cNvPr id="5" name="Title 4"/>
          <p:cNvSpPr>
            <a:spLocks noGrp="1"/>
          </p:cNvSpPr>
          <p:nvPr>
            <p:ph type="title"/>
          </p:nvPr>
        </p:nvSpPr>
        <p:spPr>
          <a:xfrm>
            <a:off x="696686" y="914400"/>
            <a:ext cx="7772400" cy="304800"/>
          </a:xfrm>
        </p:spPr>
        <p:txBody>
          <a:bodyPr/>
          <a:lstStyle/>
          <a:p>
            <a:pPr lvl="0"/>
            <a:r>
              <a:rPr lang="en-US" sz="3600" dirty="0" smtClean="0"/>
              <a:t>DOI:  Bureau of Indian Affairs</a:t>
            </a:r>
            <a:endParaRPr lang="en-US" sz="3600" dirty="0"/>
          </a:p>
        </p:txBody>
      </p:sp>
      <p:sp>
        <p:nvSpPr>
          <p:cNvPr id="6" name="Content Placeholder 5"/>
          <p:cNvSpPr>
            <a:spLocks noGrp="1"/>
          </p:cNvSpPr>
          <p:nvPr>
            <p:ph idx="1"/>
          </p:nvPr>
        </p:nvSpPr>
        <p:spPr>
          <a:xfrm>
            <a:off x="704850" y="1511300"/>
            <a:ext cx="8134350" cy="3994150"/>
          </a:xfrm>
        </p:spPr>
        <p:txBody>
          <a:bodyPr/>
          <a:lstStyle/>
          <a:p>
            <a:pPr marL="342900" indent="-342900">
              <a:buFont typeface="Arial" pitchFamily="34" charset="0"/>
              <a:buChar char="•"/>
            </a:pPr>
            <a:r>
              <a:rPr lang="en-US" sz="2800" dirty="0" smtClean="0"/>
              <a:t>Commitment:</a:t>
            </a:r>
          </a:p>
          <a:p>
            <a:pPr marL="631825" lvl="1" indent="-342900">
              <a:buFont typeface="Arial" pitchFamily="34" charset="0"/>
              <a:buChar char="•"/>
            </a:pPr>
            <a:r>
              <a:rPr lang="en-US" dirty="0" smtClean="0"/>
              <a:t>Test approximately 3,500 residential units and 500 schools, and </a:t>
            </a:r>
          </a:p>
          <a:p>
            <a:pPr marL="631825" lvl="1" indent="-342900">
              <a:buFont typeface="Arial" pitchFamily="34" charset="0"/>
              <a:buChar char="•"/>
            </a:pPr>
            <a:r>
              <a:rPr lang="en-US" dirty="0" smtClean="0"/>
              <a:t>Work with Tribes to increase awareness of the radon risk.  </a:t>
            </a:r>
          </a:p>
          <a:p>
            <a:pPr marL="342900" indent="-342900">
              <a:buFont typeface="Arial" pitchFamily="34" charset="0"/>
              <a:buChar char="•"/>
            </a:pPr>
            <a:r>
              <a:rPr lang="en-US" sz="2800" dirty="0" smtClean="0"/>
              <a:t>Status:  </a:t>
            </a:r>
            <a:r>
              <a:rPr lang="en-US" dirty="0" smtClean="0"/>
              <a:t>This initial effort initiates the pilot testing of one school and one housing unit (dormitory), in order to scope and guide the full testing effort.</a:t>
            </a:r>
          </a:p>
          <a:p>
            <a:pPr marL="342900" indent="-342900">
              <a:buFont typeface="Arial" pitchFamily="34" charset="0"/>
              <a:buChar char="•"/>
            </a:pPr>
            <a:r>
              <a:rPr lang="en-US" sz="2800" dirty="0" smtClean="0"/>
              <a:t>Anticipated Outcome:  </a:t>
            </a:r>
            <a:r>
              <a:rPr lang="en-US" dirty="0" smtClean="0"/>
              <a:t>Full Scale Testing SOW and RFP to be completed June 2012</a:t>
            </a:r>
          </a:p>
          <a:p>
            <a:endParaRPr lang="en-US" dirty="0"/>
          </a:p>
        </p:txBody>
      </p:sp>
      <p:pic>
        <p:nvPicPr>
          <p:cNvPr id="4098" name="Picture 2" descr="Bureau of indian affairs seal n11288.gif">
            <a:hlinkClick r:id="rId3"/>
          </p:cNvPr>
          <p:cNvPicPr>
            <a:picLocks noChangeAspect="1" noChangeArrowheads="1"/>
          </p:cNvPicPr>
          <p:nvPr/>
        </p:nvPicPr>
        <p:blipFill>
          <a:blip r:embed="rId4" cstate="print"/>
          <a:srcRect/>
          <a:stretch>
            <a:fillRect/>
          </a:stretch>
        </p:blipFill>
        <p:spPr bwMode="auto">
          <a:xfrm>
            <a:off x="8137163" y="424542"/>
            <a:ext cx="1006837" cy="1000126"/>
          </a:xfrm>
          <a:prstGeom prst="ellipse">
            <a:avLst/>
          </a:prstGeom>
          <a:noFill/>
          <a:ln>
            <a:noFill/>
          </a:ln>
        </p:spPr>
      </p:pic>
      <p:pic>
        <p:nvPicPr>
          <p:cNvPr id="8" name="Picture 7" descr="DOI_CMYK.gif"/>
          <p:cNvPicPr>
            <a:picLocks noChangeAspect="1"/>
          </p:cNvPicPr>
          <p:nvPr/>
        </p:nvPicPr>
        <p:blipFill>
          <a:blip r:embed="rId5" cstate="print"/>
          <a:stretch>
            <a:fillRect/>
          </a:stretch>
        </p:blipFill>
        <p:spPr>
          <a:xfrm>
            <a:off x="7179224" y="442550"/>
            <a:ext cx="972805" cy="972805"/>
          </a:xfrm>
          <a:prstGeom prst="ellipse">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743200"/>
            <a:ext cx="8001000" cy="707886"/>
          </a:xfrm>
          <a:prstGeom prst="rect">
            <a:avLst/>
          </a:prstGeom>
        </p:spPr>
        <p:txBody>
          <a:bodyPr wrap="square">
            <a:spAutoFit/>
          </a:bodyPr>
          <a:lstStyle/>
          <a:p>
            <a:pPr algn="ctr">
              <a:buNone/>
            </a:pPr>
            <a:r>
              <a:rPr lang="en-US" sz="4000" b="1" dirty="0" smtClean="0"/>
              <a:t>Moving Forward</a:t>
            </a:r>
            <a:endParaRPr lang="en-US" sz="4000" b="1" i="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762000"/>
            <a:ext cx="89154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0" cap="none" spc="0" normalizeH="0" baseline="0" noProof="0" dirty="0" smtClean="0">
                <a:ln>
                  <a:noFill/>
                </a:ln>
                <a:solidFill>
                  <a:srgbClr val="498F4D"/>
                </a:solidFill>
                <a:effectLst/>
                <a:uLnTx/>
                <a:uFillTx/>
                <a:latin typeface="+mj-lt"/>
                <a:ea typeface="+mj-ea"/>
                <a:cs typeface="+mj-cs"/>
              </a:rPr>
              <a:t>Summer 2012:  1-Year Anniversary Event</a:t>
            </a:r>
            <a:endParaRPr kumimoji="0" lang="en-US" sz="3500" b="1" i="0" u="none" strike="noStrike" kern="0" cap="none" spc="0" normalizeH="0" baseline="0" noProof="0" dirty="0">
              <a:ln>
                <a:noFill/>
              </a:ln>
              <a:solidFill>
                <a:srgbClr val="498F4D"/>
              </a:solidFill>
              <a:effectLst/>
              <a:uLnTx/>
              <a:uFillTx/>
              <a:latin typeface="+mj-lt"/>
              <a:ea typeface="+mj-ea"/>
              <a:cs typeface="+mj-cs"/>
            </a:endParaRPr>
          </a:p>
        </p:txBody>
      </p:sp>
      <p:sp>
        <p:nvSpPr>
          <p:cNvPr id="3" name="Content Placeholder 2"/>
          <p:cNvSpPr txBox="1">
            <a:spLocks/>
          </p:cNvSpPr>
          <p:nvPr/>
        </p:nvSpPr>
        <p:spPr>
          <a:xfrm>
            <a:off x="762000" y="1562100"/>
            <a:ext cx="8077200" cy="4171950"/>
          </a:xfrm>
          <a:prstGeom prst="rect">
            <a:avLst/>
          </a:prstGeom>
        </p:spPr>
        <p:txBody>
          <a:bodyPr>
            <a:normAutofit/>
          </a:bodyPr>
          <a:lstStyle/>
          <a:p>
            <a:pPr marL="168275" marR="0" lvl="0" indent="-168275" algn="l" defTabSz="914400" rtl="0" eaLnBrk="1" fontAlgn="base" latinLnBrk="0" hangingPunct="1">
              <a:lnSpc>
                <a:spcPct val="100000"/>
              </a:lnSpc>
              <a:spcBef>
                <a:spcPct val="20000"/>
              </a:spcBef>
              <a:spcAft>
                <a:spcPct val="0"/>
              </a:spcAft>
              <a:buClr>
                <a:srgbClr val="49904D"/>
              </a:buClr>
              <a:buSzPct val="90000"/>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Intent:</a:t>
            </a:r>
          </a:p>
          <a:p>
            <a:pPr marL="914400" lvl="0" indent="-457200" fontAlgn="base">
              <a:spcBef>
                <a:spcPct val="20000"/>
              </a:spcBef>
              <a:spcAft>
                <a:spcPct val="0"/>
              </a:spcAft>
              <a:buClr>
                <a:srgbClr val="49904D"/>
              </a:buClr>
              <a:buSzPct val="90000"/>
              <a:buFont typeface="Times" pitchFamily="18" charset="0"/>
              <a:buChar char="•"/>
              <a:defRPr/>
            </a:pPr>
            <a:r>
              <a:rPr lang="en-US" sz="3200" kern="0" dirty="0" smtClean="0"/>
              <a:t>Continue Senior Leadership Commitment</a:t>
            </a:r>
          </a:p>
          <a:p>
            <a:pPr marL="914400" indent="-457200" fontAlgn="base">
              <a:spcBef>
                <a:spcPct val="20000"/>
              </a:spcBef>
              <a:spcAft>
                <a:spcPct val="0"/>
              </a:spcAft>
              <a:buClr>
                <a:srgbClr val="49904D"/>
              </a:buClr>
              <a:buSzPct val="90000"/>
              <a:buFont typeface="Times" pitchFamily="18" charset="0"/>
              <a:buChar char="•"/>
              <a:defRPr/>
            </a:pPr>
            <a:r>
              <a:rPr lang="en-US" sz="3200" kern="0" dirty="0" smtClean="0"/>
              <a:t>Recognize Accomplishments to Date</a:t>
            </a:r>
          </a:p>
          <a:p>
            <a:pPr marL="914400" marR="0" lvl="0" indent="-457200" algn="l" defTabSz="914400" rtl="0" eaLnBrk="1" fontAlgn="base" latinLnBrk="0" hangingPunct="1">
              <a:lnSpc>
                <a:spcPct val="100000"/>
              </a:lnSpc>
              <a:spcBef>
                <a:spcPct val="20000"/>
              </a:spcBef>
              <a:spcAft>
                <a:spcPct val="0"/>
              </a:spcAft>
              <a:buClr>
                <a:srgbClr val="49904D"/>
              </a:buClr>
              <a:buSzPct val="90000"/>
              <a:buFont typeface="Times" pitchFamily="18" charset="0"/>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Identify New Partners and Commitments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rrowheads="1"/>
          </p:cNvPicPr>
          <p:nvPr/>
        </p:nvPicPr>
        <p:blipFill>
          <a:blip r:embed="rId3" cstate="print"/>
          <a:srcRect/>
          <a:stretch>
            <a:fillRect/>
          </a:stretch>
        </p:blipFill>
        <p:spPr bwMode="auto">
          <a:xfrm>
            <a:off x="2044700" y="3073400"/>
            <a:ext cx="1071033" cy="1524000"/>
          </a:xfrm>
          <a:prstGeom prst="rect">
            <a:avLst/>
          </a:prstGeom>
          <a:noFill/>
          <a:ln w="12700">
            <a:noFill/>
            <a:miter lim="800000"/>
            <a:headEnd/>
            <a:tailEnd/>
          </a:ln>
          <a:effectLst/>
        </p:spPr>
      </p:pic>
      <p:sp>
        <p:nvSpPr>
          <p:cNvPr id="82948" name="Rectangle 4"/>
          <p:cNvSpPr>
            <a:spLocks noChangeArrowheads="1"/>
          </p:cNvSpPr>
          <p:nvPr/>
        </p:nvSpPr>
        <p:spPr bwMode="auto">
          <a:xfrm>
            <a:off x="5851878" y="3794125"/>
            <a:ext cx="2115255" cy="457200"/>
          </a:xfrm>
          <a:prstGeom prst="rect">
            <a:avLst/>
          </a:prstGeom>
          <a:noFill/>
          <a:ln w="12700">
            <a:noFill/>
            <a:miter lim="800000"/>
            <a:headEnd/>
            <a:tailEnd/>
          </a:ln>
          <a:effectLst/>
        </p:spPr>
        <p:txBody>
          <a:bodyPr wrap="none" anchor="ctr"/>
          <a:lstStyle/>
          <a:p>
            <a:endParaRPr lang="en-US"/>
          </a:p>
        </p:txBody>
      </p:sp>
      <p:sp>
        <p:nvSpPr>
          <p:cNvPr id="82951" name="Rectangle 7"/>
          <p:cNvSpPr>
            <a:spLocks noGrp="1" noChangeArrowheads="1"/>
          </p:cNvSpPr>
          <p:nvPr>
            <p:ph type="title"/>
          </p:nvPr>
        </p:nvSpPr>
        <p:spPr>
          <a:xfrm>
            <a:off x="381000" y="533400"/>
            <a:ext cx="7653867" cy="838199"/>
          </a:xfrm>
          <a:noFill/>
          <a:ln/>
        </p:spPr>
        <p:txBody>
          <a:bodyPr/>
          <a:lstStyle/>
          <a:p>
            <a:r>
              <a:rPr lang="en-US" sz="2400" dirty="0" smtClean="0"/>
              <a:t>Indoor Environments Division</a:t>
            </a:r>
            <a:br>
              <a:rPr lang="en-US" sz="2400" dirty="0" smtClean="0"/>
            </a:br>
            <a:r>
              <a:rPr lang="en-US" sz="2400" dirty="0" smtClean="0"/>
              <a:t>Healthier Buildings, Healthier People</a:t>
            </a:r>
            <a:endParaRPr lang="en-US" sz="2400" dirty="0">
              <a:solidFill>
                <a:schemeClr val="tx1"/>
              </a:solidFill>
            </a:endParaRPr>
          </a:p>
        </p:txBody>
      </p:sp>
      <p:sp>
        <p:nvSpPr>
          <p:cNvPr id="10" name="TextBox 9"/>
          <p:cNvSpPr txBox="1"/>
          <p:nvPr/>
        </p:nvSpPr>
        <p:spPr>
          <a:xfrm>
            <a:off x="381000" y="1905000"/>
            <a:ext cx="7010400" cy="3785652"/>
          </a:xfrm>
          <a:prstGeom prst="rect">
            <a:avLst/>
          </a:prstGeom>
          <a:noFill/>
        </p:spPr>
        <p:txBody>
          <a:bodyPr wrap="square" rtlCol="0">
            <a:spAutoFit/>
          </a:bodyPr>
          <a:lstStyle/>
          <a:p>
            <a:r>
              <a:rPr lang="en-US" sz="2400" dirty="0" smtClean="0">
                <a:solidFill>
                  <a:schemeClr val="tx1"/>
                </a:solidFill>
              </a:rPr>
              <a:t>General IAQ Issues: </a:t>
            </a:r>
          </a:p>
          <a:p>
            <a:pPr lvl="2"/>
            <a:r>
              <a:rPr lang="en-US" sz="2400" dirty="0" smtClean="0">
                <a:solidFill>
                  <a:schemeClr val="tx1"/>
                </a:solidFill>
                <a:hlinkClick r:id="rId4"/>
              </a:rPr>
              <a:t>http://www.epa.gov/iaq/</a:t>
            </a:r>
            <a:endParaRPr lang="en-US" sz="2400" dirty="0" smtClean="0">
              <a:solidFill>
                <a:schemeClr val="tx1"/>
              </a:solidFill>
            </a:endParaRPr>
          </a:p>
          <a:p>
            <a:pPr lvl="2"/>
            <a:endParaRPr lang="en-US" sz="2400" dirty="0"/>
          </a:p>
          <a:p>
            <a:endParaRPr lang="en-US" sz="2400" dirty="0" smtClean="0"/>
          </a:p>
          <a:p>
            <a:r>
              <a:rPr lang="en-US" sz="2400" dirty="0" smtClean="0"/>
              <a:t>Center for Radon and Air Toxics: </a:t>
            </a:r>
          </a:p>
          <a:p>
            <a:r>
              <a:rPr lang="en-US" sz="2400" dirty="0"/>
              <a:t>	</a:t>
            </a:r>
            <a:r>
              <a:rPr lang="en-US" sz="2400" dirty="0" smtClean="0">
                <a:hlinkClick r:id="rId5"/>
              </a:rPr>
              <a:t>http://www.epa.gov/radon/</a:t>
            </a:r>
            <a:r>
              <a:rPr lang="en-US" sz="2400" dirty="0" smtClean="0"/>
              <a:t>  </a:t>
            </a:r>
          </a:p>
          <a:p>
            <a:endParaRPr lang="en-US" sz="2400" dirty="0"/>
          </a:p>
          <a:p>
            <a:endParaRPr lang="en-US" sz="2400" dirty="0" smtClean="0"/>
          </a:p>
          <a:p>
            <a:r>
              <a:rPr lang="en-US" sz="2400" dirty="0" smtClean="0"/>
              <a:t>Peggy Bagnoli:</a:t>
            </a:r>
          </a:p>
          <a:p>
            <a:pPr lvl="2"/>
            <a:r>
              <a:rPr lang="en-US" sz="2400" dirty="0" smtClean="0">
                <a:hlinkClick r:id="rId6"/>
              </a:rPr>
              <a:t>Bagnoli.Peggy@epa.gov</a:t>
            </a:r>
            <a:r>
              <a:rPr lang="en-US" sz="2400" dirty="0" smtClean="0"/>
              <a:t> </a:t>
            </a:r>
            <a:endParaRPr lang="en-US" sz="24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304800" y="533400"/>
            <a:ext cx="8305800" cy="990600"/>
          </a:xfrm>
          <a:noFill/>
          <a:ln/>
        </p:spPr>
        <p:txBody>
          <a:bodyPr lIns="90488" tIns="44450" rIns="90488" bIns="44450"/>
          <a:lstStyle/>
          <a:p>
            <a:r>
              <a:rPr lang="en-US" sz="4000" dirty="0" smtClean="0"/>
              <a:t>Federal Radon Action Plan</a:t>
            </a:r>
            <a:endParaRPr lang="en-US" sz="4000" dirty="0"/>
          </a:p>
        </p:txBody>
      </p:sp>
      <p:sp>
        <p:nvSpPr>
          <p:cNvPr id="758787" name="Rectangle 3"/>
          <p:cNvSpPr>
            <a:spLocks noChangeArrowheads="1"/>
          </p:cNvSpPr>
          <p:nvPr/>
        </p:nvSpPr>
        <p:spPr bwMode="auto">
          <a:xfrm>
            <a:off x="381000" y="1657350"/>
            <a:ext cx="8382000" cy="3413755"/>
          </a:xfrm>
          <a:prstGeom prst="rect">
            <a:avLst/>
          </a:prstGeom>
          <a:noFill/>
          <a:ln w="12700">
            <a:noFill/>
            <a:miter lim="800000"/>
            <a:headEnd/>
            <a:tailEnd/>
          </a:ln>
          <a:effectLst/>
        </p:spPr>
        <p:txBody>
          <a:bodyPr wrap="square" lIns="90488" tIns="44450" rIns="90488" bIns="44450" numCol="1">
            <a:spAutoFit/>
          </a:bodyPr>
          <a:lstStyle/>
          <a:p>
            <a:pPr marL="457200" indent="-457200">
              <a:buFont typeface="Arial" pitchFamily="34" charset="0"/>
              <a:buChar char="•"/>
            </a:pPr>
            <a:r>
              <a:rPr lang="en-US" sz="3600" dirty="0" smtClean="0"/>
              <a:t>The Federal Commitment to Save Lives</a:t>
            </a:r>
          </a:p>
          <a:p>
            <a:pPr marL="457200" indent="-457200">
              <a:buFont typeface="Arial" pitchFamily="34" charset="0"/>
              <a:buChar char="•"/>
            </a:pPr>
            <a:endParaRPr lang="en-US" sz="3600" dirty="0" smtClean="0"/>
          </a:p>
          <a:p>
            <a:pPr marL="457200" indent="-457200">
              <a:buFont typeface="Arial" pitchFamily="34" charset="0"/>
              <a:buChar char="•"/>
            </a:pPr>
            <a:r>
              <a:rPr lang="en-US" sz="3600" dirty="0" smtClean="0"/>
              <a:t>Progress to Date</a:t>
            </a:r>
          </a:p>
          <a:p>
            <a:pPr marL="457200" indent="-457200">
              <a:buFont typeface="Arial" pitchFamily="34" charset="0"/>
              <a:buChar char="•"/>
            </a:pPr>
            <a:endParaRPr lang="en-US" sz="3600" dirty="0" smtClean="0"/>
          </a:p>
          <a:p>
            <a:pPr marL="457200" indent="-457200">
              <a:buFont typeface="Arial" pitchFamily="34" charset="0"/>
              <a:buChar char="•"/>
            </a:pPr>
            <a:r>
              <a:rPr lang="en-US" sz="3600" dirty="0" smtClean="0"/>
              <a:t>Moving Forward</a:t>
            </a:r>
            <a:endParaRPr lang="en-US" sz="3600" i="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 it yourself training	</a:t>
            </a:r>
            <a:endParaRPr lang="en-US" dirty="0"/>
          </a:p>
        </p:txBody>
      </p:sp>
      <p:pic>
        <p:nvPicPr>
          <p:cNvPr id="1026" name="Picture 2" descr="F:\GEDC0296.JPG"/>
          <p:cNvPicPr>
            <a:picLocks noGrp="1" noChangeAspect="1" noChangeArrowheads="1"/>
          </p:cNvPicPr>
          <p:nvPr>
            <p:ph idx="1"/>
          </p:nvPr>
        </p:nvPicPr>
        <p:blipFill>
          <a:blip r:embed="rId2" cstate="print"/>
          <a:srcRect/>
          <a:stretch>
            <a:fillRect/>
          </a:stretch>
        </p:blipFill>
        <p:spPr bwMode="auto">
          <a:xfrm>
            <a:off x="3150393" y="1644650"/>
            <a:ext cx="2995613" cy="3994150"/>
          </a:xfrm>
          <a:prstGeom prst="rect">
            <a:avLst/>
          </a:prstGeom>
          <a:noFill/>
          <a:ln cmpd="sng">
            <a:solidFill>
              <a:srgbClr val="0070C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House – Pueblo, CO</a:t>
            </a:r>
            <a:endParaRPr lang="en-US" dirty="0"/>
          </a:p>
        </p:txBody>
      </p:sp>
      <p:pic>
        <p:nvPicPr>
          <p:cNvPr id="2050" name="Picture 2" descr="F:\2011-10-16 17.16.31.jpg"/>
          <p:cNvPicPr>
            <a:picLocks noGrp="1" noChangeAspect="1" noChangeArrowheads="1"/>
          </p:cNvPicPr>
          <p:nvPr>
            <p:ph idx="1"/>
          </p:nvPr>
        </p:nvPicPr>
        <p:blipFill>
          <a:blip r:embed="rId2" cstate="print"/>
          <a:srcRect/>
          <a:stretch>
            <a:fillRect/>
          </a:stretch>
        </p:blipFill>
        <p:spPr bwMode="auto">
          <a:xfrm>
            <a:off x="1985433" y="1644650"/>
            <a:ext cx="5325533" cy="3994150"/>
          </a:xfrm>
          <a:prstGeom prst="rect">
            <a:avLst/>
          </a:prstGeom>
          <a:noFill/>
          <a:ln w="12700" cmpd="thickThin">
            <a:solidFill>
              <a:srgbClr val="0070C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Pueblo, CO: A Community in Action</a:t>
            </a:r>
            <a:br>
              <a:rPr lang="en-US" dirty="0" smtClean="0"/>
            </a:br>
            <a:r>
              <a:rPr lang="en-US" dirty="0" smtClean="0"/>
              <a:t>	</a:t>
            </a:r>
            <a:endParaRPr lang="en-US" dirty="0"/>
          </a:p>
        </p:txBody>
      </p:sp>
      <p:sp>
        <p:nvSpPr>
          <p:cNvPr id="3" name="Content Placeholder 2"/>
          <p:cNvSpPr>
            <a:spLocks noGrp="1"/>
          </p:cNvSpPr>
          <p:nvPr>
            <p:ph idx="1"/>
          </p:nvPr>
        </p:nvSpPr>
        <p:spPr>
          <a:xfrm>
            <a:off x="762000" y="1905000"/>
            <a:ext cx="7772400" cy="3733800"/>
          </a:xfrm>
        </p:spPr>
        <p:txBody>
          <a:bodyPr/>
          <a:lstStyle/>
          <a:p>
            <a:r>
              <a:rPr lang="en-US" dirty="0" smtClean="0"/>
              <a:t>3800 test kits distributed</a:t>
            </a:r>
          </a:p>
          <a:p>
            <a:endParaRPr lang="en-US" dirty="0" smtClean="0"/>
          </a:p>
          <a:p>
            <a:r>
              <a:rPr lang="en-US" dirty="0" smtClean="0"/>
              <a:t>1800 results reported</a:t>
            </a:r>
          </a:p>
          <a:p>
            <a:endParaRPr lang="en-US" dirty="0" smtClean="0"/>
          </a:p>
          <a:p>
            <a:r>
              <a:rPr lang="en-US" dirty="0" smtClean="0"/>
              <a:t>300 Mitigations performed</a:t>
            </a:r>
          </a:p>
          <a:p>
            <a:endParaRPr lang="en-US" dirty="0" smtClean="0"/>
          </a:p>
          <a:p>
            <a:r>
              <a:rPr lang="en-US" dirty="0" smtClean="0"/>
              <a:t>90 DIY (Homeowner w/ mitigator)</a:t>
            </a:r>
            <a:endParaRPr lang="en-US" dirty="0" smtClean="0"/>
          </a:p>
          <a:p>
            <a:r>
              <a:rPr lang="en-US" dirty="0" smtClean="0"/>
              <a:t>	</a:t>
            </a:r>
          </a:p>
          <a:p>
            <a:endParaRPr lang="en-US" b="1" dirty="0" smtClean="0"/>
          </a:p>
          <a:p>
            <a:endParaRPr lang="en-US" dirty="0" smtClean="0"/>
          </a:p>
          <a:p>
            <a:endParaRPr lang="en-US" dirty="0" smtClean="0"/>
          </a:p>
          <a:p>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we do?  </a:t>
            </a:r>
            <a:endParaRPr lang="en-US" dirty="0"/>
          </a:p>
        </p:txBody>
      </p:sp>
      <p:sp>
        <p:nvSpPr>
          <p:cNvPr id="3" name="Content Placeholder 2"/>
          <p:cNvSpPr>
            <a:spLocks noGrp="1"/>
          </p:cNvSpPr>
          <p:nvPr>
            <p:ph idx="1"/>
          </p:nvPr>
        </p:nvSpPr>
        <p:spPr/>
        <p:txBody>
          <a:bodyPr/>
          <a:lstStyle/>
          <a:p>
            <a:r>
              <a:rPr lang="en-US" sz="2800" dirty="0" smtClean="0"/>
              <a:t>Get better at sharing information </a:t>
            </a:r>
            <a:r>
              <a:rPr lang="en-US" sz="2800" smtClean="0"/>
              <a:t>and training</a:t>
            </a:r>
            <a:endParaRPr lang="en-US" sz="2800" dirty="0" smtClean="0"/>
          </a:p>
          <a:p>
            <a:r>
              <a:rPr lang="en-US" sz="2800" dirty="0" smtClean="0"/>
              <a:t>Work directly with low-income home owners</a:t>
            </a:r>
          </a:p>
          <a:p>
            <a:r>
              <a:rPr lang="en-US" sz="2800" dirty="0" smtClean="0"/>
              <a:t>Interface with the DOE Weatherization processes</a:t>
            </a:r>
          </a:p>
          <a:p>
            <a:r>
              <a:rPr lang="en-US" sz="2800" dirty="0" smtClean="0"/>
              <a:t>Adoption of local </a:t>
            </a:r>
            <a:r>
              <a:rPr lang="en-US" sz="2800" dirty="0" smtClean="0"/>
              <a:t>ordinances</a:t>
            </a:r>
          </a:p>
          <a:p>
            <a:r>
              <a:rPr lang="en-US" sz="2800" dirty="0" smtClean="0"/>
              <a:t>Change law and regulation</a:t>
            </a:r>
            <a:endParaRPr lang="en-US" sz="2800" dirty="0" smtClean="0"/>
          </a:p>
          <a:p>
            <a:r>
              <a:rPr lang="en-US" sz="2800" dirty="0" smtClean="0"/>
              <a:t>Find willing partners (e.g. H4H)</a:t>
            </a:r>
            <a:endParaRPr lang="en-US" sz="2800" dirty="0" smtClean="0"/>
          </a:p>
          <a:p>
            <a:r>
              <a:rPr lang="en-US" sz="2800" dirty="0" smtClean="0"/>
              <a:t>What else?</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238250" y="2476500"/>
            <a:ext cx="6553200" cy="1323439"/>
          </a:xfrm>
          <a:prstGeom prst="rect">
            <a:avLst/>
          </a:prstGeom>
        </p:spPr>
        <p:txBody>
          <a:bodyPr wrap="square">
            <a:spAutoFit/>
          </a:bodyPr>
          <a:lstStyle/>
          <a:p>
            <a:pPr algn="ctr"/>
            <a:r>
              <a:rPr lang="en-US" sz="4000" b="1" dirty="0" smtClean="0"/>
              <a:t>The Federal Commitment to Saving Lives</a:t>
            </a:r>
            <a:endParaRPr lang="en-US"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body" idx="1"/>
          </p:nvPr>
        </p:nvSpPr>
        <p:spPr>
          <a:xfrm>
            <a:off x="381000" y="1524000"/>
            <a:ext cx="8763000" cy="4038600"/>
          </a:xfrm>
          <a:noFill/>
          <a:ln/>
        </p:spPr>
        <p:txBody>
          <a:bodyPr lIns="90488" tIns="44450" rIns="90488" bIns="44450"/>
          <a:lstStyle/>
          <a:p>
            <a:pPr marL="285750" indent="-285750">
              <a:buFont typeface="Arial" pitchFamily="34" charset="0"/>
              <a:buChar char="•"/>
            </a:pPr>
            <a:r>
              <a:rPr lang="en-US" sz="2800" dirty="0" smtClean="0"/>
              <a:t>2</a:t>
            </a:r>
            <a:r>
              <a:rPr lang="en-US" sz="2800" baseline="30000" dirty="0" smtClean="0"/>
              <a:t>nd</a:t>
            </a:r>
            <a:r>
              <a:rPr lang="en-US" sz="2800" dirty="0" smtClean="0"/>
              <a:t> leading cause of lung cancer, leading cause among non-smokers</a:t>
            </a:r>
          </a:p>
          <a:p>
            <a:pPr marL="285750" indent="-285750">
              <a:buFont typeface="Arial" pitchFamily="34" charset="0"/>
              <a:buChar char="•"/>
            </a:pPr>
            <a:r>
              <a:rPr lang="en-US" sz="2800" dirty="0" smtClean="0"/>
              <a:t>20,000 annual lung cancer deaths</a:t>
            </a:r>
          </a:p>
          <a:p>
            <a:pPr marL="285750" indent="-285750">
              <a:buFont typeface="Arial" pitchFamily="34" charset="0"/>
              <a:buChar char="•"/>
            </a:pPr>
            <a:r>
              <a:rPr lang="en-US" sz="2800" dirty="0" smtClean="0"/>
              <a:t>We know how to fix it and prevent it – 2.7M homes</a:t>
            </a:r>
          </a:p>
          <a:p>
            <a:pPr marL="285750" indent="-285750">
              <a:buFont typeface="Arial" pitchFamily="34" charset="0"/>
              <a:buChar char="•"/>
            </a:pPr>
            <a:r>
              <a:rPr lang="en-US" sz="2800" dirty="0" smtClean="0"/>
              <a:t>But not nearly enough progress - 8 million homes remain high (not to mention schools and other buildings)</a:t>
            </a:r>
          </a:p>
          <a:p>
            <a:pPr marL="285750" indent="-285750">
              <a:buFont typeface="Arial" pitchFamily="34" charset="0"/>
              <a:buChar char="•"/>
            </a:pPr>
            <a:r>
              <a:rPr lang="en-US" sz="2800" dirty="0" smtClean="0"/>
              <a:t>Low income Americans have little ability to reduce their risk</a:t>
            </a:r>
          </a:p>
        </p:txBody>
      </p:sp>
      <p:sp>
        <p:nvSpPr>
          <p:cNvPr id="756739" name="Rectangle 3"/>
          <p:cNvSpPr>
            <a:spLocks noGrp="1" noChangeArrowheads="1"/>
          </p:cNvSpPr>
          <p:nvPr>
            <p:ph type="title"/>
          </p:nvPr>
        </p:nvSpPr>
        <p:spPr>
          <a:xfrm>
            <a:off x="304800" y="838200"/>
            <a:ext cx="9144000" cy="457200"/>
          </a:xfrm>
          <a:noFill/>
          <a:ln/>
        </p:spPr>
        <p:txBody>
          <a:bodyPr lIns="90488" tIns="44450" rIns="90488" bIns="44450"/>
          <a:lstStyle/>
          <a:p>
            <a:r>
              <a:rPr lang="en-US" sz="3600" dirty="0" smtClean="0"/>
              <a:t>Radon:  A Serious Public Health Threat</a:t>
            </a:r>
            <a:endParaRPr lang="en-US" sz="36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Federal Radon Action Plan</a:t>
            </a:r>
            <a:endParaRPr lang="en-US" sz="3600" dirty="0"/>
          </a:p>
        </p:txBody>
      </p:sp>
      <p:sp>
        <p:nvSpPr>
          <p:cNvPr id="3" name="Content Placeholder 2"/>
          <p:cNvSpPr>
            <a:spLocks noGrp="1"/>
          </p:cNvSpPr>
          <p:nvPr>
            <p:ph idx="1"/>
          </p:nvPr>
        </p:nvSpPr>
        <p:spPr>
          <a:xfrm>
            <a:off x="381000" y="1409700"/>
            <a:ext cx="8763000" cy="3994150"/>
          </a:xfrm>
        </p:spPr>
        <p:txBody>
          <a:bodyPr/>
          <a:lstStyle/>
          <a:p>
            <a:pPr lvl="0"/>
            <a:r>
              <a:rPr lang="en-US" sz="2800" dirty="0" smtClean="0"/>
              <a:t>Federal leadership required to accelerate action on radon risk reduction</a:t>
            </a:r>
          </a:p>
          <a:p>
            <a:pPr lvl="0"/>
            <a:r>
              <a:rPr lang="en-US" sz="2800" dirty="0" smtClean="0"/>
              <a:t>An example of Inter-Agency Collaboration  </a:t>
            </a:r>
          </a:p>
          <a:p>
            <a:pPr lvl="0"/>
            <a:r>
              <a:rPr lang="en-US" sz="2800" dirty="0" smtClean="0"/>
              <a:t>A special focus on families and low income communities</a:t>
            </a:r>
          </a:p>
          <a:p>
            <a:pPr lvl="0"/>
            <a:r>
              <a:rPr lang="en-US" sz="2800" dirty="0" smtClean="0"/>
              <a:t>One of the most important Healthy Homes concerns</a:t>
            </a:r>
            <a:endParaRPr lang="en-US" sz="2800" dirty="0"/>
          </a:p>
        </p:txBody>
      </p:sp>
      <p:pic>
        <p:nvPicPr>
          <p:cNvPr id="8" name="Picture 10" descr="http://www.management.energy.gov/images/Graphical_Elements_2.jpg"/>
          <p:cNvPicPr>
            <a:picLocks noChangeAspect="1" noChangeArrowheads="1"/>
          </p:cNvPicPr>
          <p:nvPr/>
        </p:nvPicPr>
        <p:blipFill>
          <a:blip r:embed="rId3" cstate="print"/>
          <a:srcRect t="23810"/>
          <a:stretch>
            <a:fillRect/>
          </a:stretch>
        </p:blipFill>
        <p:spPr bwMode="auto">
          <a:xfrm>
            <a:off x="7729265" y="4274317"/>
            <a:ext cx="1262331" cy="1099171"/>
          </a:xfrm>
          <a:prstGeom prst="rect">
            <a:avLst/>
          </a:prstGeom>
          <a:noFill/>
        </p:spPr>
      </p:pic>
      <p:pic>
        <p:nvPicPr>
          <p:cNvPr id="9" name="Picture 13"/>
          <p:cNvPicPr>
            <a:picLocks noChangeAspect="1" noChangeArrowheads="1"/>
          </p:cNvPicPr>
          <p:nvPr/>
        </p:nvPicPr>
        <p:blipFill>
          <a:blip r:embed="rId4" cstate="print"/>
          <a:srcRect l="27500" t="43750" r="35000" b="13281"/>
          <a:stretch>
            <a:fillRect/>
          </a:stretch>
        </p:blipFill>
        <p:spPr bwMode="auto">
          <a:xfrm>
            <a:off x="261255" y="4927419"/>
            <a:ext cx="1122722" cy="1029161"/>
          </a:xfrm>
          <a:prstGeom prst="rect">
            <a:avLst/>
          </a:prstGeom>
          <a:noFill/>
          <a:ln w="9525">
            <a:noFill/>
            <a:miter lim="800000"/>
            <a:headEnd/>
            <a:tailEnd/>
          </a:ln>
        </p:spPr>
      </p:pic>
      <p:pic>
        <p:nvPicPr>
          <p:cNvPr id="11" name="Picture 19" descr="US-DeptOfHUD-Seal.svg">
            <a:hlinkClick r:id="rId5"/>
          </p:cNvPr>
          <p:cNvPicPr>
            <a:picLocks noChangeAspect="1" noChangeArrowheads="1"/>
          </p:cNvPicPr>
          <p:nvPr/>
        </p:nvPicPr>
        <p:blipFill>
          <a:blip r:embed="rId6" cstate="print"/>
          <a:srcRect/>
          <a:stretch>
            <a:fillRect/>
          </a:stretch>
        </p:blipFill>
        <p:spPr bwMode="auto">
          <a:xfrm>
            <a:off x="3577267" y="4325402"/>
            <a:ext cx="996999" cy="997000"/>
          </a:xfrm>
          <a:prstGeom prst="rect">
            <a:avLst/>
          </a:prstGeom>
          <a:noFill/>
        </p:spPr>
      </p:pic>
      <p:pic>
        <p:nvPicPr>
          <p:cNvPr id="12" name="Picture 23" descr="File:USDA logo.svg">
            <a:hlinkClick r:id="rId7"/>
          </p:cNvPr>
          <p:cNvPicPr>
            <a:picLocks noChangeAspect="1" noChangeArrowheads="1"/>
          </p:cNvPicPr>
          <p:nvPr/>
        </p:nvPicPr>
        <p:blipFill>
          <a:blip r:embed="rId8" cstate="print"/>
          <a:srcRect/>
          <a:stretch>
            <a:fillRect/>
          </a:stretch>
        </p:blipFill>
        <p:spPr bwMode="auto">
          <a:xfrm>
            <a:off x="2516464" y="5082436"/>
            <a:ext cx="1042211" cy="719126"/>
          </a:xfrm>
          <a:prstGeom prst="rect">
            <a:avLst/>
          </a:prstGeom>
          <a:noFill/>
        </p:spPr>
      </p:pic>
      <p:pic>
        <p:nvPicPr>
          <p:cNvPr id="13" name="Picture 25" descr="File:US-GeneralServicesAdministration-Logo.svg">
            <a:hlinkClick r:id="rId9"/>
          </p:cNvPr>
          <p:cNvPicPr>
            <a:picLocks noChangeAspect="1" noChangeArrowheads="1"/>
          </p:cNvPicPr>
          <p:nvPr/>
        </p:nvPicPr>
        <p:blipFill>
          <a:blip r:embed="rId10" cstate="print"/>
          <a:srcRect/>
          <a:stretch>
            <a:fillRect/>
          </a:stretch>
        </p:blipFill>
        <p:spPr bwMode="auto">
          <a:xfrm>
            <a:off x="6833512" y="5018963"/>
            <a:ext cx="844663" cy="846073"/>
          </a:xfrm>
          <a:prstGeom prst="rect">
            <a:avLst/>
          </a:prstGeom>
          <a:noFill/>
        </p:spPr>
      </p:pic>
      <p:pic>
        <p:nvPicPr>
          <p:cNvPr id="15" name="Picture 29" descr="File:Environmental Protection Agency logo.svg">
            <a:hlinkClick r:id="rId11"/>
          </p:cNvPr>
          <p:cNvPicPr>
            <a:picLocks noChangeAspect="1" noChangeArrowheads="1"/>
          </p:cNvPicPr>
          <p:nvPr/>
        </p:nvPicPr>
        <p:blipFill>
          <a:blip r:embed="rId12" cstate="print"/>
          <a:srcRect/>
          <a:stretch>
            <a:fillRect/>
          </a:stretch>
        </p:blipFill>
        <p:spPr bwMode="auto">
          <a:xfrm>
            <a:off x="1404252" y="4228451"/>
            <a:ext cx="1093483" cy="1190902"/>
          </a:xfrm>
          <a:prstGeom prst="rect">
            <a:avLst/>
          </a:prstGeom>
          <a:noFill/>
        </p:spPr>
      </p:pic>
      <p:pic>
        <p:nvPicPr>
          <p:cNvPr id="16" name="Picture 15" descr="DOI_CMYK.gif"/>
          <p:cNvPicPr>
            <a:picLocks noChangeAspect="1"/>
          </p:cNvPicPr>
          <p:nvPr/>
        </p:nvPicPr>
        <p:blipFill>
          <a:blip r:embed="rId13" cstate="print"/>
          <a:stretch>
            <a:fillRect/>
          </a:stretch>
        </p:blipFill>
        <p:spPr>
          <a:xfrm>
            <a:off x="4691162" y="4937067"/>
            <a:ext cx="1009864" cy="1009864"/>
          </a:xfrm>
          <a:prstGeom prst="rect">
            <a:avLst/>
          </a:prstGeom>
        </p:spPr>
      </p:pic>
      <p:pic>
        <p:nvPicPr>
          <p:cNvPr id="17" name="Picture 2" descr="C:\Documents and Settings\jbangs\Desktop\600px-US-DeptOfHHS-Seal.svg.png"/>
          <p:cNvPicPr>
            <a:picLocks noChangeAspect="1" noChangeArrowheads="1"/>
          </p:cNvPicPr>
          <p:nvPr/>
        </p:nvPicPr>
        <p:blipFill>
          <a:blip r:embed="rId14" cstate="print"/>
          <a:srcRect/>
          <a:stretch>
            <a:fillRect/>
          </a:stretch>
        </p:blipFill>
        <p:spPr bwMode="auto">
          <a:xfrm>
            <a:off x="5653798" y="4325935"/>
            <a:ext cx="995936" cy="99593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Overview of Progress</a:t>
            </a:r>
            <a:endParaRPr lang="en-US" sz="3600" dirty="0"/>
          </a:p>
        </p:txBody>
      </p:sp>
      <p:sp>
        <p:nvSpPr>
          <p:cNvPr id="4" name="Rectangle 3"/>
          <p:cNvSpPr/>
          <p:nvPr/>
        </p:nvSpPr>
        <p:spPr>
          <a:xfrm>
            <a:off x="76200" y="1524000"/>
            <a:ext cx="5410200" cy="4524315"/>
          </a:xfrm>
          <a:prstGeom prst="rect">
            <a:avLst/>
          </a:prstGeom>
        </p:spPr>
        <p:txBody>
          <a:bodyPr wrap="square">
            <a:spAutoFit/>
          </a:bodyPr>
          <a:lstStyle/>
          <a:p>
            <a:pPr defTabSz="971550">
              <a:buNone/>
              <a:tabLst>
                <a:tab pos="1600200" algn="l"/>
              </a:tabLst>
            </a:pPr>
            <a:r>
              <a:rPr lang="en-US" sz="2400" dirty="0" smtClean="0"/>
              <a:t>Nov 2010:	Senior Leaders met and 	agreed to map out plan 	for 	unified federal action</a:t>
            </a:r>
          </a:p>
          <a:p>
            <a:pPr defTabSz="971550">
              <a:buNone/>
              <a:tabLst>
                <a:tab pos="1771650" algn="l"/>
              </a:tabLst>
            </a:pPr>
            <a:r>
              <a:rPr lang="en-US" sz="2400" dirty="0" smtClean="0"/>
              <a:t>	</a:t>
            </a:r>
          </a:p>
          <a:p>
            <a:pPr>
              <a:buNone/>
              <a:tabLst>
                <a:tab pos="1600200" algn="l"/>
              </a:tabLst>
            </a:pPr>
            <a:r>
              <a:rPr lang="en-US" sz="2400" dirty="0" smtClean="0"/>
              <a:t>Jun 2011:	Launched the Federal 	Radon Action Plan at 	the 	Healthy Homes Conf</a:t>
            </a:r>
          </a:p>
          <a:p>
            <a:endParaRPr lang="en-US" sz="2400" dirty="0" smtClean="0"/>
          </a:p>
          <a:p>
            <a:pPr defTabSz="685800">
              <a:buNone/>
              <a:tabLst>
                <a:tab pos="1600200" algn="l"/>
              </a:tabLst>
            </a:pPr>
            <a:r>
              <a:rPr lang="en-US" sz="2400" dirty="0" smtClean="0"/>
              <a:t>Feb 2012:	Senior Leaders met to 	show continued 	commitment in protecting 	families from radon</a:t>
            </a:r>
          </a:p>
        </p:txBody>
      </p:sp>
      <p:sp>
        <p:nvSpPr>
          <p:cNvPr id="5" name="TextBox 4"/>
          <p:cNvSpPr txBox="1"/>
          <p:nvPr/>
        </p:nvSpPr>
        <p:spPr>
          <a:xfrm>
            <a:off x="5715000" y="1752600"/>
            <a:ext cx="3352800" cy="2462213"/>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200" b="1" dirty="0" smtClean="0"/>
              <a:t>Key Milestones</a:t>
            </a:r>
            <a:r>
              <a:rPr lang="en-US" sz="2200" dirty="0" smtClean="0"/>
              <a:t>:</a:t>
            </a:r>
          </a:p>
          <a:p>
            <a:pPr algn="ctr"/>
            <a:endParaRPr lang="en-US" sz="2200" dirty="0" smtClean="0"/>
          </a:p>
          <a:p>
            <a:pPr marL="228600" indent="-228600" algn="ctr"/>
            <a:r>
              <a:rPr lang="en-US" sz="2200" dirty="0" smtClean="0"/>
              <a:t>Monthly Implementation Workgroup Meetings</a:t>
            </a:r>
          </a:p>
          <a:p>
            <a:pPr marL="228600" indent="-228600" algn="ctr"/>
            <a:endParaRPr lang="en-US" sz="2200" dirty="0" smtClean="0"/>
          </a:p>
          <a:p>
            <a:pPr marL="228600" indent="-228600" algn="ctr"/>
            <a:r>
              <a:rPr lang="en-US" sz="2200" dirty="0" smtClean="0"/>
              <a:t>Bi-Annual Senior Leadership Meetings</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1600200"/>
            <a:ext cx="37338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sp>
        <p:nvSpPr>
          <p:cNvPr id="6" name="Rectangle 5"/>
          <p:cNvSpPr/>
          <p:nvPr/>
        </p:nvSpPr>
        <p:spPr>
          <a:xfrm>
            <a:off x="361950" y="2647950"/>
            <a:ext cx="8382000" cy="707886"/>
          </a:xfrm>
          <a:prstGeom prst="rect">
            <a:avLst/>
          </a:prstGeom>
        </p:spPr>
        <p:txBody>
          <a:bodyPr wrap="square">
            <a:spAutoFit/>
          </a:bodyPr>
          <a:lstStyle/>
          <a:p>
            <a:pPr algn="ctr">
              <a:buNone/>
            </a:pPr>
            <a:r>
              <a:rPr lang="en-US" sz="4000" b="1" dirty="0" smtClean="0"/>
              <a:t>Progress to Date</a:t>
            </a:r>
            <a:endParaRPr lang="en-US" sz="4000" b="1" i="1" dirty="0" smtClean="0"/>
          </a:p>
        </p:txBody>
      </p:sp>
      <p:sp>
        <p:nvSpPr>
          <p:cNvPr id="7" name="Title 6"/>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Framework for Federal Action</a:t>
            </a:r>
            <a:endParaRPr lang="en-US" sz="3600" dirty="0"/>
          </a:p>
        </p:txBody>
      </p:sp>
      <p:sp>
        <p:nvSpPr>
          <p:cNvPr id="5" name="Content Placeholder 2"/>
          <p:cNvSpPr>
            <a:spLocks noGrp="1"/>
          </p:cNvSpPr>
          <p:nvPr>
            <p:ph idx="1"/>
          </p:nvPr>
        </p:nvSpPr>
        <p:spPr>
          <a:xfrm>
            <a:off x="762000" y="1562100"/>
            <a:ext cx="8382000" cy="4171950"/>
          </a:xfrm>
        </p:spPr>
        <p:txBody>
          <a:bodyPr>
            <a:noAutofit/>
          </a:bodyPr>
          <a:lstStyle/>
          <a:p>
            <a:r>
              <a:rPr lang="en-US" sz="3000" dirty="0" smtClean="0"/>
              <a:t>Demonstrate the importance, feasibility and value of radon testing and mitigation</a:t>
            </a:r>
          </a:p>
          <a:p>
            <a:r>
              <a:rPr lang="en-US" sz="3000" dirty="0" smtClean="0"/>
              <a:t>Provide economic incentives to encourage those who have sufficient resources to test and mitigate, and provide direct support to reduce the risk for those who lack sufficient resources</a:t>
            </a:r>
          </a:p>
          <a:p>
            <a:r>
              <a:rPr lang="en-US" sz="3000" dirty="0" smtClean="0"/>
              <a:t>Build demand for services from the professional, nationwide radon services industry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dirty="0" smtClean="0"/>
              <a:t>The Federal Family’s Power to Save Lives: Leadership, Leverage and Visibility</a:t>
            </a:r>
            <a:endParaRPr lang="en-US" dirty="0"/>
          </a:p>
        </p:txBody>
      </p:sp>
      <p:pic>
        <p:nvPicPr>
          <p:cNvPr id="1026" name="Picture 2"/>
          <p:cNvPicPr>
            <a:picLocks noChangeAspect="1" noChangeArrowheads="1"/>
          </p:cNvPicPr>
          <p:nvPr/>
        </p:nvPicPr>
        <p:blipFill>
          <a:blip r:embed="rId3" cstate="print"/>
          <a:srcRect l="4375" t="13282" r="1875" b="7812"/>
          <a:stretch>
            <a:fillRect/>
          </a:stretch>
        </p:blipFill>
        <p:spPr bwMode="auto">
          <a:xfrm>
            <a:off x="1393378" y="1514634"/>
            <a:ext cx="6477000" cy="436118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2FB0DA"/>
      </a:accent2>
      <a:accent3>
        <a:srgbClr val="FFFFFF"/>
      </a:accent3>
      <a:accent4>
        <a:srgbClr val="000000"/>
      </a:accent4>
      <a:accent5>
        <a:srgbClr val="DAEDEF"/>
      </a:accent5>
      <a:accent6>
        <a:srgbClr val="2A9FC5"/>
      </a:accent6>
      <a:hlink>
        <a:srgbClr val="398041"/>
      </a:hlink>
      <a:folHlink>
        <a:srgbClr val="D98A5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10558</TotalTime>
  <Words>1423</Words>
  <Application>Microsoft Office PowerPoint</Application>
  <PresentationFormat>On-screen Show (4:3)</PresentationFormat>
  <Paragraphs>183</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Healthier Buildings, Healthier People </vt:lpstr>
      <vt:lpstr>Federal Radon Action Plan</vt:lpstr>
      <vt:lpstr>Slide 3</vt:lpstr>
      <vt:lpstr>Radon:  A Serious Public Health Threat</vt:lpstr>
      <vt:lpstr>Federal Radon Action Plan</vt:lpstr>
      <vt:lpstr>Overview of Progress</vt:lpstr>
      <vt:lpstr>Slide 7</vt:lpstr>
      <vt:lpstr>Framework for Federal Action</vt:lpstr>
      <vt:lpstr>The Federal Family’s Power to Save Lives: Leadership, Leverage and Visibility</vt:lpstr>
      <vt:lpstr>The Action Plan Scorecard</vt:lpstr>
      <vt:lpstr>Status of Commitments by Agency</vt:lpstr>
      <vt:lpstr>Slide 12</vt:lpstr>
      <vt:lpstr>Slide 13</vt:lpstr>
      <vt:lpstr>Slide 14</vt:lpstr>
      <vt:lpstr>Slide 15</vt:lpstr>
      <vt:lpstr>DOI:  Bureau of Indian Affairs</vt:lpstr>
      <vt:lpstr>Slide 17</vt:lpstr>
      <vt:lpstr>Slide 18</vt:lpstr>
      <vt:lpstr>Indoor Environments Division Healthier Buildings, Healthier People</vt:lpstr>
      <vt:lpstr>Do it yourself training </vt:lpstr>
      <vt:lpstr>Habitat House – Pueblo, CO</vt:lpstr>
      <vt:lpstr>Pueblo, CO: A Community in Action  </vt:lpstr>
      <vt:lpstr>What else can we do?  </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lburton</dc:creator>
  <cp:lastModifiedBy>Mwenstro</cp:lastModifiedBy>
  <cp:revision>159</cp:revision>
  <dcterms:created xsi:type="dcterms:W3CDTF">2011-06-28T14:34:50Z</dcterms:created>
  <dcterms:modified xsi:type="dcterms:W3CDTF">2012-04-12T13:05:08Z</dcterms:modified>
</cp:coreProperties>
</file>