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7" r:id="rId5"/>
    <p:sldId id="259" r:id="rId6"/>
    <p:sldId id="264" r:id="rId7"/>
    <p:sldId id="261" r:id="rId8"/>
    <p:sldId id="262" r:id="rId9"/>
    <p:sldId id="265" r:id="rId10"/>
    <p:sldId id="268" r:id="rId11"/>
    <p:sldId id="269" r:id="rId12"/>
    <p:sldId id="266" r:id="rId13"/>
    <p:sldId id="267" r:id="rId14"/>
    <p:sldId id="270" r:id="rId15"/>
    <p:sldId id="273" r:id="rId16"/>
    <p:sldId id="274"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383AC3-9ECE-4D47-9670-114FC8DD17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A35F4F-1943-4984-BB8C-A7922535D0D9}" type="datetimeFigureOut">
              <a:rPr lang="en-US" smtClean="0"/>
              <a:pPr/>
              <a:t>4/12/2012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A383AC3-9ECE-4D47-9670-114FC8DD176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A35F4F-1943-4984-BB8C-A7922535D0D9}" type="datetimeFigureOut">
              <a:rPr lang="en-US" smtClean="0"/>
              <a:pPr/>
              <a:t>4/12/2012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383AC3-9ECE-4D47-9670-114FC8DD176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kena@habitatuc.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Healthy Homes &amp; </a:t>
            </a:r>
            <a:br>
              <a:rPr lang="en-US" dirty="0" smtClean="0"/>
            </a:br>
            <a:r>
              <a:rPr lang="en-US" dirty="0" smtClean="0"/>
              <a:t>Low-Income Housing</a:t>
            </a:r>
            <a:br>
              <a:rPr lang="en-US" dirty="0" smtClean="0"/>
            </a:br>
            <a:endParaRPr lang="en-US" dirty="0"/>
          </a:p>
        </p:txBody>
      </p:sp>
      <p:sp>
        <p:nvSpPr>
          <p:cNvPr id="3" name="Subtitle 2"/>
          <p:cNvSpPr>
            <a:spLocks noGrp="1"/>
          </p:cNvSpPr>
          <p:nvPr>
            <p:ph type="subTitle" idx="1"/>
          </p:nvPr>
        </p:nvSpPr>
        <p:spPr/>
        <p:txBody>
          <a:bodyPr/>
          <a:lstStyle/>
          <a:p>
            <a:r>
              <a:rPr lang="en-US" dirty="0" smtClean="0"/>
              <a:t>The Habitat for Humanity of Utah County </a:t>
            </a:r>
          </a:p>
          <a:p>
            <a:r>
              <a:rPr lang="en-US" dirty="0" smtClean="0"/>
              <a:t>Radon Experience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a:t>
            </a:r>
            <a:endParaRPr lang="en-US" dirty="0"/>
          </a:p>
        </p:txBody>
      </p:sp>
      <p:pic>
        <p:nvPicPr>
          <p:cNvPr id="4" name="Content Placeholder 3" descr="Radon vent pipe proof2.png"/>
          <p:cNvPicPr>
            <a:picLocks noGrp="1" noChangeAspect="1"/>
          </p:cNvPicPr>
          <p:nvPr>
            <p:ph idx="1"/>
          </p:nvPr>
        </p:nvPicPr>
        <p:blipFill>
          <a:blip r:embed="rId2" cstate="print"/>
          <a:stretch>
            <a:fillRect/>
          </a:stretch>
        </p:blipFill>
        <p:spPr>
          <a:xfrm>
            <a:off x="6705600" y="1676400"/>
            <a:ext cx="1677987" cy="4389437"/>
          </a:xfrm>
        </p:spPr>
      </p:pic>
      <p:sp>
        <p:nvSpPr>
          <p:cNvPr id="5" name="TextBox 4"/>
          <p:cNvSpPr txBox="1"/>
          <p:nvPr/>
        </p:nvSpPr>
        <p:spPr>
          <a:xfrm>
            <a:off x="533400" y="1981200"/>
            <a:ext cx="5486400" cy="3416320"/>
          </a:xfrm>
          <a:prstGeom prst="rect">
            <a:avLst/>
          </a:prstGeom>
          <a:noFill/>
        </p:spPr>
        <p:txBody>
          <a:bodyPr wrap="square" rtlCol="0">
            <a:spAutoFit/>
          </a:bodyPr>
          <a:lstStyle/>
          <a:p>
            <a:pPr algn="ctr"/>
            <a:r>
              <a:rPr lang="en-US" sz="3600" dirty="0" smtClean="0"/>
              <a:t>Habitat for Humanity of Utah County has built six new homes radon resistant and has also mitigated two renovation homes. </a:t>
            </a:r>
          </a:p>
          <a:p>
            <a:pPr algn="ctr"/>
            <a:r>
              <a:rPr lang="en-US" sz="3600" dirty="0" smtClean="0"/>
              <a:t>$300-$2,400 per home  </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eney 2011 RC 012.JPG"/>
          <p:cNvPicPr>
            <a:picLocks noChangeAspect="1"/>
          </p:cNvPicPr>
          <p:nvPr/>
        </p:nvPicPr>
        <p:blipFill>
          <a:blip r:embed="rId2" cstate="print"/>
          <a:stretch>
            <a:fillRect/>
          </a:stretch>
        </p:blipFill>
        <p:spPr>
          <a:xfrm>
            <a:off x="5181600" y="3886200"/>
            <a:ext cx="3352800" cy="2514600"/>
          </a:xfrm>
          <a:prstGeom prst="rect">
            <a:avLst/>
          </a:prstGeom>
        </p:spPr>
      </p:pic>
      <p:sp>
        <p:nvSpPr>
          <p:cNvPr id="5" name="Title 4"/>
          <p:cNvSpPr>
            <a:spLocks noGrp="1"/>
          </p:cNvSpPr>
          <p:nvPr>
            <p:ph type="title"/>
          </p:nvPr>
        </p:nvSpPr>
        <p:spPr>
          <a:xfrm>
            <a:off x="457200" y="457200"/>
            <a:ext cx="8229600" cy="1905000"/>
          </a:xfrm>
        </p:spPr>
        <p:txBody>
          <a:bodyPr>
            <a:normAutofit/>
          </a:bodyPr>
          <a:lstStyle/>
          <a:p>
            <a:r>
              <a:rPr lang="en-US" dirty="0" smtClean="0"/>
              <a:t>Habitat Radon Resistant &amp; Mitigated Homes	</a:t>
            </a:r>
            <a:endParaRPr lang="en-US" dirty="0"/>
          </a:p>
        </p:txBody>
      </p:sp>
      <p:pic>
        <p:nvPicPr>
          <p:cNvPr id="7" name="Content Placeholder 6" descr="Ashby.jpg"/>
          <p:cNvPicPr>
            <a:picLocks noGrp="1" noChangeAspect="1"/>
          </p:cNvPicPr>
          <p:nvPr>
            <p:ph idx="1"/>
          </p:nvPr>
        </p:nvPicPr>
        <p:blipFill>
          <a:blip r:embed="rId3" cstate="print"/>
          <a:stretch>
            <a:fillRect/>
          </a:stretch>
        </p:blipFill>
        <p:spPr>
          <a:xfrm>
            <a:off x="5638800" y="1905000"/>
            <a:ext cx="2413000" cy="1809750"/>
          </a:xfrm>
        </p:spPr>
      </p:pic>
      <p:pic>
        <p:nvPicPr>
          <p:cNvPr id="8" name="Picture 7" descr="TD Ameritrade RC 2011 &amp; Volunteers 027.JPG"/>
          <p:cNvPicPr>
            <a:picLocks noChangeAspect="1"/>
          </p:cNvPicPr>
          <p:nvPr/>
        </p:nvPicPr>
        <p:blipFill>
          <a:blip r:embed="rId4" cstate="print"/>
          <a:stretch>
            <a:fillRect/>
          </a:stretch>
        </p:blipFill>
        <p:spPr>
          <a:xfrm>
            <a:off x="304800" y="4724400"/>
            <a:ext cx="2438400" cy="1828800"/>
          </a:xfrm>
          <a:prstGeom prst="rect">
            <a:avLst/>
          </a:prstGeom>
        </p:spPr>
      </p:pic>
      <p:pic>
        <p:nvPicPr>
          <p:cNvPr id="9" name="Picture 8" descr="Blitz RC 2010 002.JPG"/>
          <p:cNvPicPr>
            <a:picLocks noChangeAspect="1"/>
          </p:cNvPicPr>
          <p:nvPr/>
        </p:nvPicPr>
        <p:blipFill>
          <a:blip r:embed="rId5" cstate="print"/>
          <a:stretch>
            <a:fillRect/>
          </a:stretch>
        </p:blipFill>
        <p:spPr>
          <a:xfrm>
            <a:off x="2895600" y="2514600"/>
            <a:ext cx="2336800" cy="1752600"/>
          </a:xfrm>
          <a:prstGeom prst="rect">
            <a:avLst/>
          </a:prstGeom>
        </p:spPr>
      </p:pic>
      <p:pic>
        <p:nvPicPr>
          <p:cNvPr id="10" name="Picture 9" descr="Cisneros rc 009.JPG"/>
          <p:cNvPicPr>
            <a:picLocks noChangeAspect="1"/>
          </p:cNvPicPr>
          <p:nvPr/>
        </p:nvPicPr>
        <p:blipFill>
          <a:blip r:embed="rId6" cstate="print"/>
          <a:stretch>
            <a:fillRect/>
          </a:stretch>
        </p:blipFill>
        <p:spPr>
          <a:xfrm>
            <a:off x="304800" y="2438400"/>
            <a:ext cx="2438400" cy="1828800"/>
          </a:xfrm>
          <a:prstGeom prst="rect">
            <a:avLst/>
          </a:prstGeom>
        </p:spPr>
      </p:pic>
      <p:pic>
        <p:nvPicPr>
          <p:cNvPr id="11" name="Picture 10" descr="Rodriguez.jpg"/>
          <p:cNvPicPr>
            <a:picLocks noChangeAspect="1"/>
          </p:cNvPicPr>
          <p:nvPr/>
        </p:nvPicPr>
        <p:blipFill>
          <a:blip r:embed="rId7" cstate="print"/>
          <a:stretch>
            <a:fillRect/>
          </a:stretch>
        </p:blipFill>
        <p:spPr>
          <a:xfrm>
            <a:off x="3048000" y="4572000"/>
            <a:ext cx="1955800" cy="14668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Successes	</a:t>
            </a:r>
            <a:endParaRPr lang="en-US" dirty="0"/>
          </a:p>
        </p:txBody>
      </p:sp>
      <p:sp>
        <p:nvSpPr>
          <p:cNvPr id="5" name="Content Placeholder 4"/>
          <p:cNvSpPr>
            <a:spLocks noGrp="1"/>
          </p:cNvSpPr>
          <p:nvPr>
            <p:ph sz="half" idx="1"/>
          </p:nvPr>
        </p:nvSpPr>
        <p:spPr>
          <a:xfrm>
            <a:off x="457200" y="1920085"/>
            <a:ext cx="2895600" cy="4434840"/>
          </a:xfrm>
        </p:spPr>
        <p:txBody>
          <a:bodyPr>
            <a:normAutofit fontScale="92500" lnSpcReduction="20000"/>
          </a:bodyPr>
          <a:lstStyle/>
          <a:p>
            <a:r>
              <a:rPr lang="en-US" sz="2400" dirty="0" smtClean="0"/>
              <a:t>Habitat for Humanity of Utah County and the Utah County Health Department have participated in January’s National Radon Action Month for the past two years promoting radon awareness and testing to hundreds of community residents .  </a:t>
            </a:r>
            <a:endParaRPr lang="en-US" sz="2400" dirty="0"/>
          </a:p>
        </p:txBody>
      </p:sp>
      <p:pic>
        <p:nvPicPr>
          <p:cNvPr id="7" name="Content Placeholder 6" descr="Radon 2012 002.JPG"/>
          <p:cNvPicPr>
            <a:picLocks noGrp="1" noChangeAspect="1"/>
          </p:cNvPicPr>
          <p:nvPr>
            <p:ph sz="half" idx="2"/>
          </p:nvPr>
        </p:nvPicPr>
        <p:blipFill>
          <a:blip r:embed="rId2" cstate="print"/>
          <a:stretch>
            <a:fillRect/>
          </a:stretch>
        </p:blipFill>
        <p:spPr>
          <a:xfrm>
            <a:off x="4114800" y="3657600"/>
            <a:ext cx="4038600" cy="3028950"/>
          </a:xfrm>
        </p:spPr>
      </p:pic>
      <p:pic>
        <p:nvPicPr>
          <p:cNvPr id="9" name="Picture 8" descr="Radon Awareness 2.JPG"/>
          <p:cNvPicPr>
            <a:picLocks noChangeAspect="1"/>
          </p:cNvPicPr>
          <p:nvPr/>
        </p:nvPicPr>
        <p:blipFill>
          <a:blip r:embed="rId3" cstate="print"/>
          <a:stretch>
            <a:fillRect/>
          </a:stretch>
        </p:blipFill>
        <p:spPr>
          <a:xfrm rot="5460000">
            <a:off x="6199279" y="1008894"/>
            <a:ext cx="3002549" cy="2242645"/>
          </a:xfrm>
          <a:prstGeom prst="rect">
            <a:avLst/>
          </a:prstGeom>
        </p:spPr>
      </p:pic>
      <p:pic>
        <p:nvPicPr>
          <p:cNvPr id="10" name="Picture 9" descr="January display.jpg"/>
          <p:cNvPicPr>
            <a:picLocks noChangeAspect="1"/>
          </p:cNvPicPr>
          <p:nvPr/>
        </p:nvPicPr>
        <p:blipFill>
          <a:blip r:embed="rId4" cstate="print"/>
          <a:stretch>
            <a:fillRect/>
          </a:stretch>
        </p:blipFill>
        <p:spPr>
          <a:xfrm>
            <a:off x="3581400" y="1371600"/>
            <a:ext cx="2743200" cy="2057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5" name="Content Placeholder 4"/>
          <p:cNvSpPr>
            <a:spLocks noGrp="1"/>
          </p:cNvSpPr>
          <p:nvPr>
            <p:ph idx="1"/>
          </p:nvPr>
        </p:nvSpPr>
        <p:spPr/>
        <p:txBody>
          <a:bodyPr/>
          <a:lstStyle/>
          <a:p>
            <a:r>
              <a:rPr lang="en-US" dirty="0" smtClean="0"/>
              <a:t>Habitat for Humanity of Utah County has sold over 400 radon test kits in the last two years.  </a:t>
            </a:r>
          </a:p>
          <a:p>
            <a:pPr lvl="1"/>
            <a:r>
              <a:rPr lang="en-US" dirty="0" smtClean="0"/>
              <a:t>Air Chek, Inc. (company who analyzes the tests) has provided test results for close to half the kits that have been sold. Two-thirds of the tests have exceeded 4piC/L. </a:t>
            </a:r>
          </a:p>
          <a:p>
            <a:pPr lvl="1"/>
            <a:r>
              <a:rPr lang="en-US" dirty="0" smtClean="0"/>
              <a:t>Postcards are sent to community members with high radon test results encouraging them to re-test and seek mitigation.  </a:t>
            </a:r>
          </a:p>
          <a:p>
            <a:pPr lvl="1"/>
            <a:r>
              <a:rPr lang="en-US" dirty="0" smtClean="0"/>
              <a:t>Postcards are also sent to remind community members who have purchased test kits to test their homes.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Surprises!  </a:t>
            </a:r>
            <a:endParaRPr lang="en-US" dirty="0"/>
          </a:p>
        </p:txBody>
      </p:sp>
      <p:sp>
        <p:nvSpPr>
          <p:cNvPr id="3" name="Content Placeholder 2"/>
          <p:cNvSpPr>
            <a:spLocks noGrp="1"/>
          </p:cNvSpPr>
          <p:nvPr>
            <p:ph idx="1"/>
          </p:nvPr>
        </p:nvSpPr>
        <p:spPr/>
        <p:txBody>
          <a:bodyPr>
            <a:normAutofit/>
          </a:bodyPr>
          <a:lstStyle/>
          <a:p>
            <a:r>
              <a:rPr lang="en-US" dirty="0" smtClean="0"/>
              <a:t>Habitat received an invitation to present at this conference.  </a:t>
            </a:r>
          </a:p>
          <a:p>
            <a:r>
              <a:rPr lang="en-US" dirty="0" smtClean="0"/>
              <a:t>Increased media coverage. </a:t>
            </a:r>
          </a:p>
          <a:p>
            <a:r>
              <a:rPr lang="en-US" dirty="0" err="1" smtClean="0"/>
              <a:t>RadonAway</a:t>
            </a:r>
            <a:r>
              <a:rPr lang="en-US" dirty="0" smtClean="0"/>
              <a:t> donated a fan for the blitz build home in Springville. </a:t>
            </a:r>
          </a:p>
          <a:p>
            <a:r>
              <a:rPr lang="en-US" dirty="0" smtClean="0"/>
              <a:t>Noticeable increase in new ReStore customers.  </a:t>
            </a:r>
          </a:p>
          <a:p>
            <a:r>
              <a:rPr lang="en-US" dirty="0" smtClean="0"/>
              <a:t>EPA Grant to provide Training for Radon Measurement and Mitigation Certification.</a:t>
            </a:r>
          </a:p>
          <a:p>
            <a:r>
              <a:rPr lang="en-US" dirty="0" smtClean="0"/>
              <a:t>Amazing partnerships.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sz="half" idx="1"/>
          </p:nvPr>
        </p:nvSpPr>
        <p:spPr/>
        <p:txBody>
          <a:bodyPr>
            <a:normAutofit/>
          </a:bodyPr>
          <a:lstStyle/>
          <a:p>
            <a:endParaRPr lang="en-US" dirty="0" smtClean="0"/>
          </a:p>
          <a:p>
            <a:r>
              <a:rPr lang="en-US" dirty="0" smtClean="0"/>
              <a:t>Promote radon awareness and testing.</a:t>
            </a:r>
          </a:p>
          <a:p>
            <a:r>
              <a:rPr lang="en-US" dirty="0" smtClean="0"/>
              <a:t>Increased sales and encouraged use of radon test kits. </a:t>
            </a:r>
          </a:p>
          <a:p>
            <a:r>
              <a:rPr lang="en-US" dirty="0" smtClean="0"/>
              <a:t>Utah Valley Parade Homes promotion.</a:t>
            </a:r>
          </a:p>
        </p:txBody>
      </p:sp>
      <p:pic>
        <p:nvPicPr>
          <p:cNvPr id="6" name="Content Placeholder 5" descr="green booties.png"/>
          <p:cNvPicPr>
            <a:picLocks noGrp="1" noChangeAspect="1"/>
          </p:cNvPicPr>
          <p:nvPr>
            <p:ph sz="half" idx="2"/>
          </p:nvPr>
        </p:nvPicPr>
        <p:blipFill>
          <a:blip r:embed="rId2" cstate="print"/>
          <a:stretch>
            <a:fillRect/>
          </a:stretch>
        </p:blipFill>
        <p:spPr>
          <a:xfrm>
            <a:off x="4876800" y="1905000"/>
            <a:ext cx="3747294" cy="374729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pic>
        <p:nvPicPr>
          <p:cNvPr id="5" name="Content Placeholder 4" descr="23005-1.jpg"/>
          <p:cNvPicPr>
            <a:picLocks noGrp="1" noChangeAspect="1"/>
          </p:cNvPicPr>
          <p:nvPr>
            <p:ph sz="half" idx="1"/>
          </p:nvPr>
        </p:nvPicPr>
        <p:blipFill>
          <a:blip r:embed="rId2" cstate="print"/>
          <a:stretch>
            <a:fillRect/>
          </a:stretch>
        </p:blipFill>
        <p:spPr>
          <a:xfrm>
            <a:off x="762000" y="2133600"/>
            <a:ext cx="3035300" cy="3035300"/>
          </a:xfrm>
        </p:spPr>
      </p:pic>
      <p:sp>
        <p:nvSpPr>
          <p:cNvPr id="4" name="Content Placeholder 3"/>
          <p:cNvSpPr>
            <a:spLocks noGrp="1"/>
          </p:cNvSpPr>
          <p:nvPr>
            <p:ph sz="half" idx="2"/>
          </p:nvPr>
        </p:nvSpPr>
        <p:spPr/>
        <p:txBody>
          <a:bodyPr/>
          <a:lstStyle/>
          <a:p>
            <a:r>
              <a:rPr lang="en-US" dirty="0" smtClean="0"/>
              <a:t>Continue Habitat’s RRNC and mitigation efforts.</a:t>
            </a:r>
          </a:p>
          <a:p>
            <a:r>
              <a:rPr lang="en-US" dirty="0" smtClean="0"/>
              <a:t>Finding additional funding to add fans to our systems.   </a:t>
            </a:r>
          </a:p>
          <a:p>
            <a:r>
              <a:rPr lang="en-US" dirty="0" smtClean="0"/>
              <a:t>Encourage other Habitat affiliates to participate in RRNC and mitigation.</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1371600"/>
            <a:ext cx="8001000" cy="1143000"/>
          </a:xfrm>
        </p:spPr>
        <p:txBody>
          <a:bodyPr/>
          <a:lstStyle/>
          <a:p>
            <a:r>
              <a:rPr lang="en-US" dirty="0" smtClean="0"/>
              <a:t>Questions &amp; Answers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95400"/>
            <a:ext cx="8153400" cy="5293757"/>
          </a:xfrm>
          <a:prstGeom prst="rect">
            <a:avLst/>
          </a:prstGeom>
          <a:noFill/>
        </p:spPr>
        <p:txBody>
          <a:bodyPr wrap="square" rtlCol="0">
            <a:spAutoFit/>
          </a:bodyPr>
          <a:lstStyle/>
          <a:p>
            <a:r>
              <a:rPr lang="en-US" sz="4000" dirty="0" smtClean="0"/>
              <a:t>Kena Jo Mathews</a:t>
            </a:r>
          </a:p>
          <a:p>
            <a:r>
              <a:rPr lang="en-US" sz="4000" dirty="0" smtClean="0"/>
              <a:t>Executive Director </a:t>
            </a:r>
          </a:p>
          <a:p>
            <a:r>
              <a:rPr lang="en-US" sz="4000" dirty="0" smtClean="0"/>
              <a:t>Habitat for Humanity of Utah County</a:t>
            </a:r>
          </a:p>
          <a:p>
            <a:r>
              <a:rPr lang="en-US" sz="4000" dirty="0" smtClean="0"/>
              <a:t>340 South Orem Blvd.</a:t>
            </a:r>
          </a:p>
          <a:p>
            <a:r>
              <a:rPr lang="en-US" sz="4000" dirty="0" smtClean="0"/>
              <a:t>Orem, UT 84058</a:t>
            </a:r>
          </a:p>
          <a:p>
            <a:r>
              <a:rPr lang="en-US" sz="4000" dirty="0" smtClean="0"/>
              <a:t>(801) 344-8527</a:t>
            </a:r>
          </a:p>
          <a:p>
            <a:r>
              <a:rPr lang="en-US" sz="4000" dirty="0" smtClean="0">
                <a:hlinkClick r:id="rId2"/>
              </a:rPr>
              <a:t>kena@habitatuc.org</a:t>
            </a:r>
            <a:endParaRPr lang="en-US" sz="40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 of Habitat</a:t>
            </a:r>
            <a:endParaRPr lang="en-US" dirty="0"/>
          </a:p>
        </p:txBody>
      </p:sp>
      <p:sp>
        <p:nvSpPr>
          <p:cNvPr id="4" name="TextBox 3"/>
          <p:cNvSpPr txBox="1"/>
          <p:nvPr/>
        </p:nvSpPr>
        <p:spPr>
          <a:xfrm>
            <a:off x="990600" y="1981200"/>
            <a:ext cx="7010400" cy="4524315"/>
          </a:xfrm>
          <a:prstGeom prst="rect">
            <a:avLst/>
          </a:prstGeom>
          <a:noFill/>
        </p:spPr>
        <p:txBody>
          <a:bodyPr wrap="square" rtlCol="0">
            <a:spAutoFit/>
          </a:bodyPr>
          <a:lstStyle/>
          <a:p>
            <a:pPr algn="ctr"/>
            <a:r>
              <a:rPr lang="en-US" sz="3600" dirty="0"/>
              <a:t>Habitat for Humanity of Utah County is working to eliminate </a:t>
            </a:r>
            <a:r>
              <a:rPr lang="en-US" sz="3600" dirty="0" smtClean="0"/>
              <a:t>poverty housing and homelessness in in our service area </a:t>
            </a:r>
            <a:r>
              <a:rPr lang="en-US" sz="3600" dirty="0"/>
              <a:t>by </a:t>
            </a:r>
            <a:r>
              <a:rPr lang="en-US" sz="3600" dirty="0" smtClean="0"/>
              <a:t>building and renovating simple, decent homes with </a:t>
            </a:r>
            <a:r>
              <a:rPr lang="en-US" sz="3600" dirty="0"/>
              <a:t>low-income families </a:t>
            </a:r>
            <a:r>
              <a:rPr lang="en-US" sz="3600" dirty="0" smtClean="0"/>
              <a:t>in need of </a:t>
            </a:r>
            <a:r>
              <a:rPr lang="en-US" sz="3600" dirty="0"/>
              <a:t>safe and affordable </a:t>
            </a:r>
            <a:r>
              <a:rPr lang="en-US" sz="3600" dirty="0" smtClean="0"/>
              <a:t>housing. </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Habitat’s Commitment	</a:t>
            </a:r>
            <a:endParaRPr lang="en-US" dirty="0"/>
          </a:p>
        </p:txBody>
      </p:sp>
      <p:sp>
        <p:nvSpPr>
          <p:cNvPr id="3" name="TextBox 2"/>
          <p:cNvSpPr txBox="1"/>
          <p:nvPr/>
        </p:nvSpPr>
        <p:spPr>
          <a:xfrm>
            <a:off x="990600" y="1981200"/>
            <a:ext cx="7162800" cy="3970318"/>
          </a:xfrm>
          <a:prstGeom prst="rect">
            <a:avLst/>
          </a:prstGeom>
          <a:noFill/>
        </p:spPr>
        <p:txBody>
          <a:bodyPr wrap="square" rtlCol="0">
            <a:spAutoFit/>
          </a:bodyPr>
          <a:lstStyle/>
          <a:p>
            <a:pPr algn="ctr"/>
            <a:r>
              <a:rPr lang="en-US" sz="3600" dirty="0"/>
              <a:t>To help keep our partner families healthy, </a:t>
            </a:r>
            <a:r>
              <a:rPr lang="en-US" sz="3600" dirty="0" smtClean="0"/>
              <a:t>Habitat for Humanity of Utah County has committed </a:t>
            </a:r>
            <a:r>
              <a:rPr lang="en-US" sz="3600" dirty="0"/>
              <a:t>to use RRNC in all new construction and install mitigation systems in existing homes that </a:t>
            </a:r>
            <a:r>
              <a:rPr lang="en-US" sz="3600" dirty="0" smtClean="0"/>
              <a:t>are </a:t>
            </a:r>
          </a:p>
          <a:p>
            <a:pPr algn="ctr"/>
            <a:r>
              <a:rPr lang="en-US" sz="3600" dirty="0" smtClean="0"/>
              <a:t>renovated locally. </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outside the box </a:t>
            </a:r>
            <a:endParaRPr lang="en-US" dirty="0"/>
          </a:p>
        </p:txBody>
      </p:sp>
      <p:sp>
        <p:nvSpPr>
          <p:cNvPr id="7" name="Content Placeholder 6"/>
          <p:cNvSpPr>
            <a:spLocks noGrp="1"/>
          </p:cNvSpPr>
          <p:nvPr>
            <p:ph idx="1"/>
          </p:nvPr>
        </p:nvSpPr>
        <p:spPr/>
        <p:txBody>
          <a:bodyPr/>
          <a:lstStyle/>
          <a:p>
            <a:endParaRPr lang="en-US" dirty="0"/>
          </a:p>
        </p:txBody>
      </p:sp>
      <p:pic>
        <p:nvPicPr>
          <p:cNvPr id="1027" name="Picture 3" descr="C:\Users\Kena\AppData\Local\Microsoft\Windows\Temporary Internet Files\Content.IE5\NPNQER02\MC900391290[1].wmf"/>
          <p:cNvPicPr>
            <a:picLocks noChangeAspect="1" noChangeArrowheads="1"/>
          </p:cNvPicPr>
          <p:nvPr/>
        </p:nvPicPr>
        <p:blipFill>
          <a:blip r:embed="rId2" cstate="print"/>
          <a:srcRect/>
          <a:stretch>
            <a:fillRect/>
          </a:stretch>
        </p:blipFill>
        <p:spPr bwMode="auto">
          <a:xfrm>
            <a:off x="2819400" y="2514600"/>
            <a:ext cx="3394142" cy="32761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Partnership</a:t>
            </a:r>
            <a:endParaRPr lang="en-US" dirty="0"/>
          </a:p>
        </p:txBody>
      </p:sp>
      <p:sp>
        <p:nvSpPr>
          <p:cNvPr id="7" name="Content Placeholder 6"/>
          <p:cNvSpPr>
            <a:spLocks noGrp="1"/>
          </p:cNvSpPr>
          <p:nvPr>
            <p:ph idx="1"/>
          </p:nvPr>
        </p:nvSpPr>
        <p:spPr/>
        <p:txBody>
          <a:bodyPr/>
          <a:lstStyle/>
          <a:p>
            <a:r>
              <a:rPr lang="en-US" sz="4000" dirty="0" smtClean="0"/>
              <a:t>Habitat for Humanity of Utah County </a:t>
            </a:r>
          </a:p>
          <a:p>
            <a:r>
              <a:rPr lang="en-US" sz="4000" dirty="0" smtClean="0"/>
              <a:t>Utah County Health Department</a:t>
            </a:r>
          </a:p>
          <a:p>
            <a:r>
              <a:rPr lang="en-US" sz="4000" dirty="0" smtClean="0"/>
              <a:t>Utah Department of Environmental Quality</a:t>
            </a:r>
          </a:p>
          <a:p>
            <a:r>
              <a:rPr lang="en-US" sz="4000" dirty="0" smtClean="0"/>
              <a:t>Utah Cancer Action Network</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Partnership Kickoff</a:t>
            </a:r>
            <a:endParaRPr lang="en-US" dirty="0"/>
          </a:p>
        </p:txBody>
      </p:sp>
      <p:pic>
        <p:nvPicPr>
          <p:cNvPr id="18" name="Content Placeholder 17" descr="Blitz Build 2010 Day 2 053.JPG"/>
          <p:cNvPicPr>
            <a:picLocks noGrp="1" noChangeAspect="1"/>
          </p:cNvPicPr>
          <p:nvPr>
            <p:ph sz="half" idx="2"/>
          </p:nvPr>
        </p:nvPicPr>
        <p:blipFill>
          <a:blip r:embed="rId2" cstate="print"/>
          <a:stretch>
            <a:fillRect/>
          </a:stretch>
        </p:blipFill>
        <p:spPr>
          <a:xfrm>
            <a:off x="1143000" y="3962400"/>
            <a:ext cx="3632200" cy="2724150"/>
          </a:xfrm>
        </p:spPr>
      </p:pic>
      <p:pic>
        <p:nvPicPr>
          <p:cNvPr id="17" name="Content Placeholder 16" descr="Blitz Build 2010 Day 2 050.JPG"/>
          <p:cNvPicPr>
            <a:picLocks noGrp="1" noChangeAspect="1"/>
          </p:cNvPicPr>
          <p:nvPr>
            <p:ph sz="half" idx="1"/>
          </p:nvPr>
        </p:nvPicPr>
        <p:blipFill>
          <a:blip r:embed="rId3" cstate="print"/>
          <a:stretch>
            <a:fillRect/>
          </a:stretch>
        </p:blipFill>
        <p:spPr>
          <a:xfrm>
            <a:off x="5257800" y="1981200"/>
            <a:ext cx="2438400" cy="1828800"/>
          </a:xfrm>
        </p:spPr>
      </p:pic>
      <p:pic>
        <p:nvPicPr>
          <p:cNvPr id="19" name="Picture 18" descr="Blitz Build 2010 Day 2 068.JPG"/>
          <p:cNvPicPr>
            <a:picLocks noChangeAspect="1"/>
          </p:cNvPicPr>
          <p:nvPr/>
        </p:nvPicPr>
        <p:blipFill>
          <a:blip r:embed="rId4" cstate="print"/>
          <a:stretch>
            <a:fillRect/>
          </a:stretch>
        </p:blipFill>
        <p:spPr>
          <a:xfrm>
            <a:off x="5562600" y="4495800"/>
            <a:ext cx="2590800" cy="1943100"/>
          </a:xfrm>
          <a:prstGeom prst="rect">
            <a:avLst/>
          </a:prstGeom>
        </p:spPr>
      </p:pic>
      <p:pic>
        <p:nvPicPr>
          <p:cNvPr id="20" name="Picture 19" descr="Blitz Build 2010 Day 2 061.JPG"/>
          <p:cNvPicPr>
            <a:picLocks noChangeAspect="1"/>
          </p:cNvPicPr>
          <p:nvPr/>
        </p:nvPicPr>
        <p:blipFill>
          <a:blip r:embed="rId5" cstate="print"/>
          <a:stretch>
            <a:fillRect/>
          </a:stretch>
        </p:blipFill>
        <p:spPr>
          <a:xfrm>
            <a:off x="1295400" y="1905000"/>
            <a:ext cx="2641600" cy="1981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Goals</a:t>
            </a:r>
            <a:endParaRPr lang="en-US" dirty="0"/>
          </a:p>
        </p:txBody>
      </p:sp>
      <p:sp>
        <p:nvSpPr>
          <p:cNvPr id="3" name="Content Placeholder 2"/>
          <p:cNvSpPr>
            <a:spLocks noGrp="1"/>
          </p:cNvSpPr>
          <p:nvPr>
            <p:ph idx="1"/>
          </p:nvPr>
        </p:nvSpPr>
        <p:spPr/>
        <p:txBody>
          <a:bodyPr/>
          <a:lstStyle/>
          <a:p>
            <a:r>
              <a:rPr lang="en-US" dirty="0" smtClean="0"/>
              <a:t>Reduce Utahns’ risk related to environmental carcinogens.</a:t>
            </a:r>
          </a:p>
          <a:p>
            <a:r>
              <a:rPr lang="en-US" dirty="0" smtClean="0"/>
              <a:t>Increase Utahns’ knowledge of radon risks.</a:t>
            </a:r>
          </a:p>
          <a:p>
            <a:r>
              <a:rPr lang="en-US" dirty="0" smtClean="0"/>
              <a:t>Encourage radon resistant construction.</a:t>
            </a:r>
          </a:p>
          <a:p>
            <a:r>
              <a:rPr lang="en-US" dirty="0" smtClean="0"/>
              <a:t>Increase radon testing and mitigation.</a:t>
            </a:r>
          </a:p>
          <a:p>
            <a:r>
              <a:rPr lang="en-US" dirty="0" smtClean="0"/>
              <a:t>Increase public awareness of the radon problem and of the relationship  between indoor radon and lung cancer.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Provide free continuing education core credit course for builders, inspectors, and Realtors.</a:t>
            </a:r>
          </a:p>
          <a:p>
            <a:r>
              <a:rPr lang="en-US" sz="2200" dirty="0" smtClean="0"/>
              <a:t>Educate elementary students about the relationship between indoor radon and lung cancer.  Encourage students to participate in the National Radon Poster Contest.</a:t>
            </a:r>
          </a:p>
          <a:p>
            <a:r>
              <a:rPr lang="en-US" sz="2200" dirty="0" smtClean="0"/>
              <a:t>Build new Habitat homes radon resistant and mitigate renovation homes.  </a:t>
            </a:r>
          </a:p>
          <a:p>
            <a:r>
              <a:rPr lang="en-US" sz="2200" dirty="0" smtClean="0"/>
              <a:t> Promote radon awareness and testing during the National Radon Action Month in January.</a:t>
            </a:r>
          </a:p>
          <a:p>
            <a:r>
              <a:rPr lang="en-US" sz="2200" dirty="0" smtClean="0"/>
              <a:t>Distribute radon test kits through the Habitat for Humanity ReStore.</a:t>
            </a:r>
          </a:p>
          <a:p>
            <a:r>
              <a:rPr lang="en-US" sz="2200" dirty="0" smtClean="0"/>
              <a:t>Promote RRNC to home builders and home buyers during the Utah Valley Parade of Homes.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Successes	</a:t>
            </a:r>
            <a:endParaRPr lang="en-US" dirty="0"/>
          </a:p>
        </p:txBody>
      </p:sp>
      <p:sp>
        <p:nvSpPr>
          <p:cNvPr id="7" name="Content Placeholder 6"/>
          <p:cNvSpPr>
            <a:spLocks noGrp="1"/>
          </p:cNvSpPr>
          <p:nvPr>
            <p:ph idx="1"/>
          </p:nvPr>
        </p:nvSpPr>
        <p:spPr/>
        <p:txBody>
          <a:bodyPr>
            <a:normAutofit fontScale="92500"/>
          </a:bodyPr>
          <a:lstStyle/>
          <a:p>
            <a:pPr lvl="0"/>
            <a:r>
              <a:rPr lang="en-US" sz="2800" dirty="0" smtClean="0"/>
              <a:t>Two Habitat staff members have attended the NEHA's RRNC Workshop  in Washington D.C.  </a:t>
            </a:r>
          </a:p>
          <a:p>
            <a:pPr lvl="0"/>
            <a:r>
              <a:rPr lang="en-US" sz="2800" dirty="0" smtClean="0"/>
              <a:t>18 individuals attended RRNC training for builders. </a:t>
            </a:r>
          </a:p>
          <a:p>
            <a:pPr lvl="0"/>
            <a:r>
              <a:rPr lang="en-US" sz="2800" dirty="0" smtClean="0"/>
              <a:t>13 individuals attended the RRNC training for Coldwell Banker Realtors. </a:t>
            </a:r>
          </a:p>
          <a:p>
            <a:pPr lvl="0"/>
            <a:r>
              <a:rPr lang="en-US" sz="2800" dirty="0" smtClean="0"/>
              <a:t>Over 900 elementary students have received radon education.</a:t>
            </a:r>
          </a:p>
          <a:p>
            <a:pPr lvl="0"/>
            <a:r>
              <a:rPr lang="en-US" sz="2800" dirty="0" smtClean="0"/>
              <a:t>85 students have participated in the National Radon Poster Contest.  In 2010, two posters submitted from Utah County won 2</a:t>
            </a:r>
            <a:r>
              <a:rPr lang="en-US" sz="2800" baseline="30000" dirty="0" smtClean="0"/>
              <a:t>nd</a:t>
            </a:r>
            <a:r>
              <a:rPr lang="en-US" sz="2800" dirty="0" smtClean="0"/>
              <a:t> and 3</a:t>
            </a:r>
            <a:r>
              <a:rPr lang="en-US" sz="2800" baseline="30000" dirty="0" smtClean="0"/>
              <a:t>rd</a:t>
            </a:r>
            <a:r>
              <a:rPr lang="en-US" sz="2800" dirty="0" smtClean="0"/>
              <a:t> for the state of Utah.  </a:t>
            </a:r>
          </a:p>
          <a:p>
            <a:pPr lvl="0">
              <a:buNone/>
            </a:pPr>
            <a:endParaRPr lang="en-US" dirty="0" smtClean="0"/>
          </a:p>
          <a:p>
            <a:pPr lvl="0"/>
            <a:endParaRPr lang="en-US" dirty="0" smtClean="0"/>
          </a:p>
          <a:p>
            <a:endParaRPr lang="en-US" dirty="0"/>
          </a:p>
        </p:txBody>
      </p:sp>
      <p:pic>
        <p:nvPicPr>
          <p:cNvPr id="9" name="Picture 8" descr="UT-1st-fix.jpg"/>
          <p:cNvPicPr>
            <a:picLocks noChangeAspect="1"/>
          </p:cNvPicPr>
          <p:nvPr/>
        </p:nvPicPr>
        <p:blipFill>
          <a:blip r:embed="rId2" cstate="print"/>
          <a:stretch>
            <a:fillRect/>
          </a:stretch>
        </p:blipFill>
        <p:spPr>
          <a:xfrm>
            <a:off x="6400800" y="152400"/>
            <a:ext cx="2265405" cy="1676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TotalTime>
  <Words>627</Words>
  <Application>Microsoft Office PowerPoint</Application>
  <PresentationFormat>On-screen Show (4:3)</PresentationFormat>
  <Paragraphs>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Healthy Homes &amp;  Low-Income Housing </vt:lpstr>
      <vt:lpstr>The Mission of Habitat</vt:lpstr>
      <vt:lpstr>Habitat’s Commitment </vt:lpstr>
      <vt:lpstr>Thinking outside the box </vt:lpstr>
      <vt:lpstr>The Partnership</vt:lpstr>
      <vt:lpstr>Partnership Kickoff</vt:lpstr>
      <vt:lpstr>Partnership Goals</vt:lpstr>
      <vt:lpstr>Strategies </vt:lpstr>
      <vt:lpstr>Successes </vt:lpstr>
      <vt:lpstr>Successes </vt:lpstr>
      <vt:lpstr>Habitat Radon Resistant &amp; Mitigated Homes </vt:lpstr>
      <vt:lpstr>Successes </vt:lpstr>
      <vt:lpstr>Successes</vt:lpstr>
      <vt:lpstr>Surprises!  </vt:lpstr>
      <vt:lpstr>Next Steps </vt:lpstr>
      <vt:lpstr>Next Steps </vt:lpstr>
      <vt:lpstr>Questions &amp; Answers </vt:lpstr>
      <vt:lpstr>Slide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Homes &amp;  Low-Income Housing</dc:title>
  <dc:creator>Kena</dc:creator>
  <cp:lastModifiedBy>Kena</cp:lastModifiedBy>
  <cp:revision>20</cp:revision>
  <dcterms:created xsi:type="dcterms:W3CDTF">2012-04-12T03:02:53Z</dcterms:created>
  <dcterms:modified xsi:type="dcterms:W3CDTF">2012-04-12T13:32:46Z</dcterms:modified>
</cp:coreProperties>
</file>