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32"/>
  </p:notesMasterIdLst>
  <p:handoutMasterIdLst>
    <p:handoutMasterId r:id="rId33"/>
  </p:handoutMasterIdLst>
  <p:sldIdLst>
    <p:sldId id="477" r:id="rId3"/>
    <p:sldId id="585" r:id="rId4"/>
    <p:sldId id="478" r:id="rId5"/>
    <p:sldId id="551" r:id="rId6"/>
    <p:sldId id="309" r:id="rId7"/>
    <p:sldId id="310" r:id="rId8"/>
    <p:sldId id="583" r:id="rId9"/>
    <p:sldId id="366" r:id="rId10"/>
    <p:sldId id="351" r:id="rId11"/>
    <p:sldId id="579" r:id="rId12"/>
    <p:sldId id="584" r:id="rId13"/>
    <p:sldId id="473" r:id="rId14"/>
    <p:sldId id="572" r:id="rId15"/>
    <p:sldId id="554" r:id="rId16"/>
    <p:sldId id="563" r:id="rId17"/>
    <p:sldId id="564" r:id="rId18"/>
    <p:sldId id="565" r:id="rId19"/>
    <p:sldId id="556" r:id="rId20"/>
    <p:sldId id="357" r:id="rId21"/>
    <p:sldId id="568" r:id="rId22"/>
    <p:sldId id="567" r:id="rId23"/>
    <p:sldId id="566" r:id="rId24"/>
    <p:sldId id="557" r:id="rId25"/>
    <p:sldId id="558" r:id="rId26"/>
    <p:sldId id="546" r:id="rId27"/>
    <p:sldId id="569" r:id="rId28"/>
    <p:sldId id="570" r:id="rId29"/>
    <p:sldId id="571" r:id="rId30"/>
    <p:sldId id="553" r:id="rId31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CC66"/>
    <a:srgbClr val="003300"/>
    <a:srgbClr val="005800"/>
    <a:srgbClr val="006600"/>
    <a:srgbClr val="0033CC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9" autoAdjust="0"/>
    <p:restoredTop sz="91176" autoAdjust="0"/>
  </p:normalViewPr>
  <p:slideViewPr>
    <p:cSldViewPr>
      <p:cViewPr varScale="1">
        <p:scale>
          <a:sx n="45" d="100"/>
          <a:sy n="45" d="100"/>
        </p:scale>
        <p:origin x="-114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138"/>
    </p:cViewPr>
  </p:sorterViewPr>
  <p:notesViewPr>
    <p:cSldViewPr>
      <p:cViewPr varScale="1">
        <p:scale>
          <a:sx n="56" d="100"/>
          <a:sy n="56" d="100"/>
        </p:scale>
        <p:origin x="-1104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08657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758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="" xmlns:p14="http://schemas.microsoft.com/office/powerpoint/2010/main" val="2495761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Blue Prostate</a:t>
            </a:r>
          </a:p>
          <a:p>
            <a:r>
              <a:rPr lang="en-US" smtClean="0"/>
              <a:t>Red AIDS</a:t>
            </a:r>
          </a:p>
          <a:p>
            <a:r>
              <a:rPr lang="en-US" smtClean="0"/>
              <a:t>Pink Breast </a:t>
            </a:r>
          </a:p>
          <a:p>
            <a:r>
              <a:rPr lang="en-US" smtClean="0"/>
              <a:t>Ovarian Teal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Journalist Peter Jennings</a:t>
            </a:r>
          </a:p>
          <a:p>
            <a:r>
              <a:rPr lang="en-US" dirty="0" smtClean="0"/>
              <a:t>Dana Reeve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76250"/>
            <a:ext cx="1943100" cy="5619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76250"/>
            <a:ext cx="5676900" cy="5619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76250"/>
            <a:ext cx="7086600" cy="1276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76250"/>
            <a:ext cx="1943100" cy="5619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76250"/>
            <a:ext cx="5676900" cy="5619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371600" y="476250"/>
            <a:ext cx="7086600" cy="1276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9804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6980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476250"/>
            <a:ext cx="7086600" cy="1276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pitchFamily="2" charset="2"/>
        <a:buChar char="u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9804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6980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476250"/>
            <a:ext cx="7086600" cy="1276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pitchFamily="2" charset="2"/>
        <a:buChar char="u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2.xls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tah.gov/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www.cansar.org/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-152400" y="533400"/>
            <a:ext cx="9296400" cy="1143000"/>
          </a:xfrm>
          <a:noFill/>
        </p:spPr>
        <p:txBody>
          <a:bodyPr/>
          <a:lstStyle/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Radon from a Physician’s Perspective </a:t>
            </a:r>
            <a:r>
              <a:rPr lang="en-US" sz="2800" dirty="0" smtClean="0"/>
              <a:t>Non-Tobacco related Lung Cancer Deaths in Utah  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029200"/>
            <a:ext cx="8763000" cy="1828800"/>
          </a:xfrm>
          <a:noFill/>
        </p:spPr>
        <p:txBody>
          <a:bodyPr/>
          <a:lstStyle/>
          <a:p>
            <a:pPr marL="342900" indent="-342900"/>
            <a:r>
              <a:rPr lang="en-US" sz="2800" b="1" dirty="0" smtClean="0"/>
              <a:t>Wallace Akerley MD</a:t>
            </a:r>
          </a:p>
          <a:p>
            <a:pPr marL="342900" indent="-342900"/>
            <a:r>
              <a:rPr lang="en-US" sz="2400" b="1" dirty="0" smtClean="0"/>
              <a:t>Huntsman Cancer Institute </a:t>
            </a:r>
          </a:p>
          <a:p>
            <a:pPr marL="342900" indent="-342900"/>
            <a:r>
              <a:rPr lang="en-US" sz="2000" b="1" dirty="0" smtClean="0"/>
              <a:t>@</a:t>
            </a:r>
            <a:r>
              <a:rPr lang="en-US" sz="2400" b="1" dirty="0" smtClean="0"/>
              <a:t> University of Utah</a:t>
            </a:r>
          </a:p>
          <a:p>
            <a:pPr marL="342900" indent="-342900"/>
            <a:r>
              <a:rPr lang="en-US" sz="2000" b="1" dirty="0" smtClean="0"/>
              <a:t>April 12, 2012</a:t>
            </a:r>
          </a:p>
          <a:p>
            <a:pPr marL="342900" indent="-342900"/>
            <a:endParaRPr lang="en-US" sz="2400" b="1" dirty="0" smtClean="0"/>
          </a:p>
        </p:txBody>
      </p:sp>
      <p:pic>
        <p:nvPicPr>
          <p:cNvPr id="11265" name="Picture 2" descr="Phase IIB rendering 5"/>
          <p:cNvPicPr>
            <a:picLocks noChangeAspect="1" noChangeArrowheads="1"/>
          </p:cNvPicPr>
          <p:nvPr/>
        </p:nvPicPr>
        <p:blipFill>
          <a:blip r:embed="rId3" cstate="print"/>
          <a:srcRect t="24295" b="20247"/>
          <a:stretch>
            <a:fillRect/>
          </a:stretch>
        </p:blipFill>
        <p:spPr bwMode="auto">
          <a:xfrm>
            <a:off x="1083171" y="2133600"/>
            <a:ext cx="661302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6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5791200" cy="1276350"/>
          </a:xfrm>
        </p:spPr>
        <p:txBody>
          <a:bodyPr/>
          <a:lstStyle/>
          <a:p>
            <a:r>
              <a:rPr lang="en-US" sz="4000" dirty="0" smtClean="0"/>
              <a:t>Utah Cancer Mortality</a:t>
            </a:r>
          </a:p>
        </p:txBody>
      </p:sp>
      <p:graphicFrame>
        <p:nvGraphicFramePr>
          <p:cNvPr id="2050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533400" y="1371600"/>
          <a:ext cx="8204304" cy="4800600"/>
        </p:xfrm>
        <a:graphic>
          <a:graphicData uri="http://schemas.openxmlformats.org/presentationml/2006/ole">
            <p:oleObj spid="_x0000_s3074" name="Worksheet" r:id="rId4" imgW="9799320" imgH="5730240" progId="Excel.Sheet.8">
              <p:embed/>
            </p:oleObj>
          </a:graphicData>
        </a:graphic>
      </p:graphicFrame>
      <p:sp>
        <p:nvSpPr>
          <p:cNvPr id="2052" name="Text Box 8"/>
          <p:cNvSpPr txBox="1">
            <a:spLocks noChangeArrowheads="1"/>
          </p:cNvSpPr>
          <p:nvPr/>
        </p:nvSpPr>
        <p:spPr bwMode="auto">
          <a:xfrm>
            <a:off x="8153400" y="533400"/>
            <a:ext cx="436563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itchFamily="34" charset="0"/>
              </a:rPr>
              <a:t>400</a:t>
            </a:r>
          </a:p>
          <a:p>
            <a:r>
              <a:rPr lang="en-US" sz="1200" dirty="0">
                <a:solidFill>
                  <a:schemeClr val="bg1"/>
                </a:solidFill>
                <a:latin typeface="Arial" pitchFamily="34" charset="0"/>
              </a:rPr>
              <a:t>300</a:t>
            </a:r>
          </a:p>
          <a:p>
            <a:r>
              <a:rPr lang="en-US" sz="1200" dirty="0">
                <a:solidFill>
                  <a:schemeClr val="bg1"/>
                </a:solidFill>
                <a:latin typeface="Arial" pitchFamily="34" charset="0"/>
              </a:rPr>
              <a:t>200</a:t>
            </a:r>
          </a:p>
          <a:p>
            <a:r>
              <a:rPr lang="en-US" sz="1200" dirty="0">
                <a:solidFill>
                  <a:schemeClr val="bg1"/>
                </a:solidFill>
                <a:latin typeface="Arial" pitchFamily="34" charset="0"/>
              </a:rPr>
              <a:t>200</a:t>
            </a:r>
          </a:p>
        </p:txBody>
      </p:sp>
      <p:sp>
        <p:nvSpPr>
          <p:cNvPr id="5" name="Rectangle 4"/>
          <p:cNvSpPr/>
          <p:nvPr/>
        </p:nvSpPr>
        <p:spPr>
          <a:xfrm>
            <a:off x="5464788" y="6457890"/>
            <a:ext cx="36792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CA Cancer J </a:t>
            </a:r>
            <a:r>
              <a:rPr lang="en-US" sz="2000" dirty="0" err="1" smtClean="0">
                <a:solidFill>
                  <a:schemeClr val="tx2"/>
                </a:solidFill>
              </a:rPr>
              <a:t>Clin</a:t>
            </a:r>
            <a:r>
              <a:rPr lang="en-US" sz="2000" dirty="0" smtClean="0">
                <a:solidFill>
                  <a:schemeClr val="tx2"/>
                </a:solidFill>
              </a:rPr>
              <a:t> 2012;62:10-29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830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086600" cy="1276350"/>
          </a:xfrm>
        </p:spPr>
        <p:txBody>
          <a:bodyPr/>
          <a:lstStyle/>
          <a:p>
            <a:r>
              <a:rPr lang="en-US" dirty="0" smtClean="0"/>
              <a:t>Causes of Lung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Smoking                 85-90%</a:t>
            </a:r>
          </a:p>
          <a:p>
            <a:r>
              <a:rPr lang="en-US" dirty="0" smtClean="0"/>
              <a:t>Radon                     10-15%</a:t>
            </a:r>
          </a:p>
          <a:p>
            <a:r>
              <a:rPr lang="en-US" dirty="0" smtClean="0"/>
              <a:t>Other pollutants       1-2%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6324600"/>
            <a:ext cx="3496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FFFF00"/>
                </a:solidFill>
              </a:rPr>
              <a:t>Alberg</a:t>
            </a:r>
            <a:r>
              <a:rPr lang="en-US" sz="1800" dirty="0" smtClean="0">
                <a:solidFill>
                  <a:srgbClr val="FFFF00"/>
                </a:solidFill>
              </a:rPr>
              <a:t> et al. Chest  132:29s, 2007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4495800"/>
            <a:ext cx="68034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Lung Cancer Deaths due to Radon =</a:t>
            </a:r>
          </a:p>
          <a:p>
            <a:pPr algn="ctr"/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15,000 - 20,000 deaths per year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533400" y="228600"/>
            <a:ext cx="80772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en-US" sz="3200" b="1">
                <a:solidFill>
                  <a:schemeClr val="tx2"/>
                </a:solidFill>
              </a:rPr>
              <a:t>USA 2009:</a:t>
            </a:r>
            <a:br>
              <a:rPr lang="en-US" sz="3200" b="1">
                <a:solidFill>
                  <a:schemeClr val="tx2"/>
                </a:solidFill>
              </a:rPr>
            </a:br>
            <a:r>
              <a:rPr lang="en-US" sz="3200" b="1">
                <a:solidFill>
                  <a:schemeClr val="tx2"/>
                </a:solidFill>
              </a:rPr>
              <a:t>Estimated Cancer Deaths by Gender</a:t>
            </a:r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5241925" y="6346825"/>
            <a:ext cx="33702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CA Cancer Clin J 58:71, 2008</a:t>
            </a:r>
          </a:p>
        </p:txBody>
      </p:sp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228600" y="5562600"/>
            <a:ext cx="8763000" cy="7694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/>
              <a:t>Radon-related lung cancer </a:t>
            </a:r>
            <a:r>
              <a:rPr lang="en-US" sz="2200" u="sng" dirty="0" smtClean="0"/>
              <a:t>&gt;</a:t>
            </a:r>
            <a:r>
              <a:rPr lang="en-US" sz="2200" dirty="0" smtClean="0"/>
              <a:t> Esophageal, bladder, lymphoma, </a:t>
            </a:r>
          </a:p>
          <a:p>
            <a:r>
              <a:rPr lang="en-US" sz="2200" dirty="0" smtClean="0"/>
              <a:t>                                                    kidney, uterine, liver, brain, leukemia </a:t>
            </a:r>
            <a:endParaRPr lang="en-US" sz="2200" dirty="0"/>
          </a:p>
        </p:txBody>
      </p:sp>
      <p:pic>
        <p:nvPicPr>
          <p:cNvPr id="17413" name="Picture 10"/>
          <p:cNvPicPr>
            <a:picLocks noChangeAspect="1" noChangeArrowheads="1"/>
          </p:cNvPicPr>
          <p:nvPr/>
        </p:nvPicPr>
        <p:blipFill>
          <a:blip r:embed="rId3" cstate="print"/>
          <a:srcRect t="56255"/>
          <a:stretch>
            <a:fillRect/>
          </a:stretch>
        </p:blipFill>
        <p:spPr bwMode="auto">
          <a:xfrm>
            <a:off x="76200" y="1828800"/>
            <a:ext cx="8991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 bwMode="auto">
          <a:xfrm>
            <a:off x="1600200" y="3886200"/>
            <a:ext cx="1066800" cy="152400"/>
          </a:xfrm>
          <a:prstGeom prst="rightArrow">
            <a:avLst/>
          </a:prstGeom>
          <a:solidFill>
            <a:srgbClr val="0070C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6705600" y="3352800"/>
            <a:ext cx="1219200" cy="1524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 Features of Non-Tobacco related lung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r>
              <a:rPr lang="en-US" dirty="0" smtClean="0"/>
              <a:t>Clinical</a:t>
            </a:r>
          </a:p>
          <a:p>
            <a:pPr lvl="1"/>
            <a:r>
              <a:rPr lang="en-US" dirty="0" smtClean="0"/>
              <a:t>Female, younger, adenocarcinoma, spread</a:t>
            </a:r>
          </a:p>
          <a:p>
            <a:r>
              <a:rPr lang="en-US" dirty="0" smtClean="0"/>
              <a:t>Genetic DNA</a:t>
            </a:r>
          </a:p>
          <a:p>
            <a:pPr lvl="1"/>
            <a:r>
              <a:rPr lang="en-US" dirty="0" smtClean="0"/>
              <a:t>EGFR Mutation - erlotinib</a:t>
            </a:r>
          </a:p>
          <a:p>
            <a:pPr lvl="2"/>
            <a:r>
              <a:rPr lang="en-US" dirty="0" smtClean="0"/>
              <a:t>Female, adenocarcinoma, Asian</a:t>
            </a:r>
          </a:p>
          <a:p>
            <a:pPr lvl="2"/>
            <a:r>
              <a:rPr lang="en-US" dirty="0" smtClean="0"/>
              <a:t>60% of non-smokers</a:t>
            </a:r>
          </a:p>
          <a:p>
            <a:pPr lvl="1"/>
            <a:r>
              <a:rPr lang="en-US" dirty="0" smtClean="0"/>
              <a:t>ALK Mutation - </a:t>
            </a:r>
            <a:r>
              <a:rPr lang="en-US" dirty="0" err="1" smtClean="0"/>
              <a:t>crizotinib</a:t>
            </a:r>
            <a:endParaRPr lang="en-US" dirty="0" smtClean="0"/>
          </a:p>
          <a:p>
            <a:pPr lvl="2"/>
            <a:r>
              <a:rPr lang="en-US" dirty="0" smtClean="0"/>
              <a:t>25% of non-smokers</a:t>
            </a:r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9106" y="4800600"/>
            <a:ext cx="26738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Radon</a:t>
            </a:r>
            <a:endParaRPr lang="en-US" dirty="0"/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January 13, 2005, Dr. Richard H. Carmona, the U.S. Surgeon General, issued a national health advisory on radon. </a:t>
            </a:r>
          </a:p>
          <a:p>
            <a:r>
              <a:rPr lang="en-US"/>
              <a:t>Radon affects smokers and not-smokers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086600" cy="1276350"/>
          </a:xfrm>
        </p:spPr>
        <p:txBody>
          <a:bodyPr/>
          <a:lstStyle/>
          <a:p>
            <a:pPr algn="ctr"/>
            <a:r>
              <a:rPr lang="en-US" dirty="0" smtClean="0"/>
              <a:t>Radon</a:t>
            </a:r>
            <a:endParaRPr lang="en-US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1056" y="5562600"/>
            <a:ext cx="8882944" cy="160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Ubiquitous, natural occurring radioactive </a:t>
            </a:r>
            <a:r>
              <a:rPr lang="en-US" dirty="0"/>
              <a:t>gas that you can’t see, smell or taste. </a:t>
            </a:r>
          </a:p>
        </p:txBody>
      </p:sp>
      <p:pic>
        <p:nvPicPr>
          <p:cNvPr id="1669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447800"/>
            <a:ext cx="4419600" cy="325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Radon Effects</a:t>
            </a:r>
            <a:endParaRPr lang="en-US" dirty="0"/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" y="1724025"/>
            <a:ext cx="75628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Radon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52600"/>
            <a:ext cx="418666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971800"/>
            <a:ext cx="40862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Units of Radon</a:t>
            </a:r>
            <a:endParaRPr lang="en-US" dirty="0"/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Outdoors = 0.4 </a:t>
            </a:r>
            <a:r>
              <a:rPr lang="en-US" dirty="0" err="1" smtClean="0"/>
              <a:t>pCi</a:t>
            </a:r>
            <a:r>
              <a:rPr lang="en-US" dirty="0" smtClean="0"/>
              <a:t>/L</a:t>
            </a:r>
          </a:p>
          <a:p>
            <a:r>
              <a:rPr lang="en-US" dirty="0" smtClean="0"/>
              <a:t>Average </a:t>
            </a:r>
            <a:r>
              <a:rPr lang="en-US" dirty="0"/>
              <a:t>house </a:t>
            </a:r>
            <a:r>
              <a:rPr lang="en-US" dirty="0" smtClean="0"/>
              <a:t>= 1.3 </a:t>
            </a:r>
            <a:r>
              <a:rPr lang="en-US" dirty="0" err="1" smtClean="0"/>
              <a:t>pCi</a:t>
            </a:r>
            <a:r>
              <a:rPr lang="en-US" dirty="0" smtClean="0"/>
              <a:t>/L</a:t>
            </a:r>
            <a:endParaRPr lang="en-US" dirty="0"/>
          </a:p>
          <a:p>
            <a:r>
              <a:rPr lang="en-US" dirty="0" smtClean="0"/>
              <a:t>4 </a:t>
            </a:r>
            <a:r>
              <a:rPr lang="en-US" dirty="0" err="1" smtClean="0"/>
              <a:t>pCi</a:t>
            </a:r>
            <a:r>
              <a:rPr lang="en-US" dirty="0" smtClean="0"/>
              <a:t>/L increases lung cancer by 50%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Geographic Variation (1)</a:t>
            </a:r>
          </a:p>
        </p:txBody>
      </p:sp>
      <p:pic>
        <p:nvPicPr>
          <p:cNvPr id="21507" name="Picture 5" descr="EPA Map of Radon Zon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13643"/>
          <a:stretch>
            <a:fillRect/>
          </a:stretch>
        </p:blipFill>
        <p:spPr>
          <a:xfrm>
            <a:off x="304800" y="1752600"/>
            <a:ext cx="5257800" cy="3657600"/>
          </a:xfrm>
          <a:noFill/>
        </p:spPr>
      </p:pic>
      <p:sp>
        <p:nvSpPr>
          <p:cNvPr id="21508" name="Text Box 8"/>
          <p:cNvSpPr txBox="1">
            <a:spLocks noChangeArrowheads="1"/>
          </p:cNvSpPr>
          <p:nvPr/>
        </p:nvSpPr>
        <p:spPr bwMode="auto">
          <a:xfrm>
            <a:off x="6172200" y="6324600"/>
            <a:ext cx="27686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</a:rPr>
              <a:t>epa.gov/</a:t>
            </a:r>
            <a:r>
              <a:rPr lang="en-US" sz="1800" dirty="0" err="1">
                <a:solidFill>
                  <a:srgbClr val="FFFF00"/>
                </a:solidFill>
              </a:rPr>
              <a:t>iaq</a:t>
            </a:r>
            <a:r>
              <a:rPr lang="en-US" sz="1800" dirty="0">
                <a:solidFill>
                  <a:srgbClr val="FFFF00"/>
                </a:solidFill>
              </a:rPr>
              <a:t>/radon/2003</a:t>
            </a:r>
          </a:p>
        </p:txBody>
      </p:sp>
      <p:pic>
        <p:nvPicPr>
          <p:cNvPr id="21509" name="Picture 9" descr="Utah  Zone M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019800" y="1447800"/>
            <a:ext cx="2794000" cy="3429000"/>
          </a:xfrm>
          <a:noFill/>
        </p:spPr>
      </p:pic>
      <p:sp>
        <p:nvSpPr>
          <p:cNvPr id="21511" name="Text Box 12"/>
          <p:cNvSpPr txBox="1">
            <a:spLocks noChangeArrowheads="1"/>
          </p:cNvSpPr>
          <p:nvPr/>
        </p:nvSpPr>
        <p:spPr bwMode="auto">
          <a:xfrm>
            <a:off x="5943600" y="4648200"/>
            <a:ext cx="1851025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hlink"/>
                </a:solidFill>
              </a:rPr>
              <a:t>Zone 1   &gt;4 </a:t>
            </a:r>
            <a:r>
              <a:rPr lang="en-US" sz="1600" dirty="0" err="1">
                <a:solidFill>
                  <a:schemeClr val="hlink"/>
                </a:solidFill>
              </a:rPr>
              <a:t>pCi</a:t>
            </a:r>
            <a:r>
              <a:rPr lang="en-US" sz="1600" dirty="0">
                <a:solidFill>
                  <a:schemeClr val="hlink"/>
                </a:solidFill>
              </a:rPr>
              <a:t>/L</a:t>
            </a:r>
          </a:p>
          <a:p>
            <a:r>
              <a:rPr lang="en-US" sz="1600" dirty="0">
                <a:solidFill>
                  <a:schemeClr val="hlink"/>
                </a:solidFill>
              </a:rPr>
              <a:t>Zone 2   2-4 </a:t>
            </a:r>
            <a:r>
              <a:rPr lang="en-US" sz="1600" dirty="0" err="1">
                <a:solidFill>
                  <a:schemeClr val="hlink"/>
                </a:solidFill>
              </a:rPr>
              <a:t>pCi</a:t>
            </a:r>
            <a:r>
              <a:rPr lang="en-US" sz="1600" dirty="0">
                <a:solidFill>
                  <a:schemeClr val="hlink"/>
                </a:solidFill>
              </a:rPr>
              <a:t>/L</a:t>
            </a:r>
          </a:p>
          <a:p>
            <a:r>
              <a:rPr lang="en-US" sz="1600" dirty="0">
                <a:solidFill>
                  <a:schemeClr val="hlink"/>
                </a:solidFill>
              </a:rPr>
              <a:t>Zone 3    &lt;4 </a:t>
            </a:r>
            <a:r>
              <a:rPr lang="en-US" sz="1600" dirty="0" err="1">
                <a:solidFill>
                  <a:schemeClr val="hlink"/>
                </a:solidFill>
              </a:rPr>
              <a:t>pCi</a:t>
            </a:r>
            <a:r>
              <a:rPr lang="en-US" sz="1600" dirty="0">
                <a:solidFill>
                  <a:schemeClr val="hlink"/>
                </a:solidFill>
              </a:rPr>
              <a:t>/L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914400"/>
            <a:ext cx="7315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>
              <a:buClr>
                <a:schemeClr val="tx2"/>
              </a:buClr>
              <a:buFont typeface="Book Antiqua" pitchFamily="18" charset="0"/>
              <a:buChar char="♦"/>
            </a:pPr>
            <a:r>
              <a:rPr lang="en-US" sz="32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 New Cases: 226,160</a:t>
            </a:r>
          </a:p>
          <a:p>
            <a:pPr>
              <a:buClr>
                <a:schemeClr val="tx2"/>
              </a:buClr>
              <a:buFont typeface="Book Antiqua" pitchFamily="18" charset="0"/>
              <a:buChar char="♦"/>
            </a:pPr>
            <a:r>
              <a:rPr lang="en-US" sz="32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 Deaths: 160,340</a:t>
            </a:r>
          </a:p>
          <a:p>
            <a:pPr>
              <a:buClr>
                <a:schemeClr val="tx2"/>
              </a:buClr>
              <a:buFont typeface="Book Antiqua" pitchFamily="18" charset="0"/>
              <a:buChar char="♦"/>
            </a:pPr>
            <a:endParaRPr lang="en-US" sz="3200" dirty="0" smtClean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>
              <a:buClr>
                <a:schemeClr val="tx2"/>
              </a:buClr>
              <a:buFont typeface="Book Antiqua" pitchFamily="18" charset="0"/>
              <a:buChar char="♦"/>
            </a:pPr>
            <a:r>
              <a:rPr lang="en-US" sz="32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 Leading cause of cancer-related     </a:t>
            </a:r>
          </a:p>
          <a:p>
            <a:pPr>
              <a:buClr>
                <a:schemeClr val="tx2"/>
              </a:buClr>
            </a:pPr>
            <a:r>
              <a:rPr lang="en-US" sz="32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   mortality in the United States</a:t>
            </a:r>
          </a:p>
          <a:p>
            <a:pPr lvl="1">
              <a:buClr>
                <a:schemeClr val="tx2"/>
              </a:buClr>
            </a:pPr>
            <a:r>
              <a:rPr lang="en-US" sz="32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   - </a:t>
            </a:r>
            <a:r>
              <a:rPr lang="en-US" sz="28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More then breast, prostate, colon, </a:t>
            </a:r>
          </a:p>
          <a:p>
            <a:pPr lvl="1">
              <a:buClr>
                <a:schemeClr val="tx2"/>
              </a:buClr>
            </a:pPr>
            <a:r>
              <a:rPr lang="en-US" sz="28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      and pancreas combined</a:t>
            </a:r>
          </a:p>
          <a:p>
            <a:pPr>
              <a:buClr>
                <a:schemeClr val="tx2"/>
              </a:buClr>
              <a:buFont typeface="Book Antiqua" pitchFamily="18" charset="0"/>
              <a:buChar char="♦"/>
            </a:pPr>
            <a:endParaRPr lang="en-US" sz="3200" dirty="0" smtClean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>
              <a:buClr>
                <a:schemeClr val="tx2"/>
              </a:buClr>
              <a:buFont typeface="Book Antiqua" pitchFamily="18" charset="0"/>
              <a:buChar char="♦"/>
            </a:pPr>
            <a:r>
              <a:rPr lang="en-US" sz="32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  5-year relative survival rate 15.7%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124200" y="152400"/>
            <a:ext cx="34083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Lung Cancer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7600" y="6324600"/>
            <a:ext cx="533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American Cancer Society: Cancer Facts and Figures 2012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Geographic Variation (2)</a:t>
            </a:r>
            <a:endParaRPr lang="en-US" dirty="0"/>
          </a:p>
        </p:txBody>
      </p:sp>
      <p:pic>
        <p:nvPicPr>
          <p:cNvPr id="6" name="Picture 9" descr="Utah  Zone M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2286000"/>
            <a:ext cx="2794000" cy="3429000"/>
          </a:xfrm>
          <a:noFill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5486400"/>
            <a:ext cx="16668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219200" y="5727700"/>
            <a:ext cx="1851025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hlink"/>
                </a:solidFill>
              </a:rPr>
              <a:t>Zone 1   &gt;4 </a:t>
            </a:r>
            <a:r>
              <a:rPr lang="en-US" sz="1600" dirty="0" err="1">
                <a:solidFill>
                  <a:schemeClr val="hlink"/>
                </a:solidFill>
              </a:rPr>
              <a:t>pCi</a:t>
            </a:r>
            <a:r>
              <a:rPr lang="en-US" sz="1600" dirty="0">
                <a:solidFill>
                  <a:schemeClr val="hlink"/>
                </a:solidFill>
              </a:rPr>
              <a:t>/L</a:t>
            </a:r>
          </a:p>
          <a:p>
            <a:r>
              <a:rPr lang="en-US" sz="1600" dirty="0">
                <a:solidFill>
                  <a:schemeClr val="hlink"/>
                </a:solidFill>
              </a:rPr>
              <a:t>Zone 2   2-4 </a:t>
            </a:r>
            <a:r>
              <a:rPr lang="en-US" sz="1600" dirty="0" err="1">
                <a:solidFill>
                  <a:schemeClr val="hlink"/>
                </a:solidFill>
              </a:rPr>
              <a:t>pCi</a:t>
            </a:r>
            <a:r>
              <a:rPr lang="en-US" sz="1600" dirty="0">
                <a:solidFill>
                  <a:schemeClr val="hlink"/>
                </a:solidFill>
              </a:rPr>
              <a:t>/L</a:t>
            </a:r>
          </a:p>
          <a:p>
            <a:r>
              <a:rPr lang="en-US" sz="1600" dirty="0">
                <a:solidFill>
                  <a:schemeClr val="hlink"/>
                </a:solidFill>
              </a:rPr>
              <a:t>Zone 3    &lt;4 </a:t>
            </a:r>
            <a:r>
              <a:rPr lang="en-US" sz="1600" dirty="0" err="1">
                <a:solidFill>
                  <a:schemeClr val="hlink"/>
                </a:solidFill>
              </a:rPr>
              <a:t>pCi</a:t>
            </a:r>
            <a:r>
              <a:rPr lang="en-US" sz="1600" dirty="0">
                <a:solidFill>
                  <a:schemeClr val="hlink"/>
                </a:solidFill>
              </a:rPr>
              <a:t>/L</a:t>
            </a:r>
          </a:p>
        </p:txBody>
      </p:sp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981200"/>
            <a:ext cx="277961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6705600" y="6400800"/>
            <a:ext cx="2438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sz="1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hlinkClick r:id="rId6"/>
              </a:rPr>
              <a:t>www.utah.gov</a:t>
            </a:r>
            <a:r>
              <a:rPr lang="en-US" sz="1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,  2011</a:t>
            </a:r>
            <a:endParaRPr lang="en-US" sz="14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Worst Rooms in the House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Basements</a:t>
            </a:r>
          </a:p>
          <a:p>
            <a:r>
              <a:rPr lang="en-US" dirty="0" smtClean="0"/>
              <a:t>Ventilation</a:t>
            </a:r>
          </a:p>
          <a:p>
            <a:r>
              <a:rPr lang="en-US" dirty="0" smtClean="0"/>
              <a:t>Time spent (Bedrooms)</a:t>
            </a:r>
          </a:p>
          <a:p>
            <a:pPr lvl="1"/>
            <a:r>
              <a:rPr lang="en-US" dirty="0" smtClean="0"/>
              <a:t>Age of subject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Seasonal 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Radon is affected by Weather</a:t>
            </a:r>
          </a:p>
          <a:p>
            <a:pPr lvl="1"/>
            <a:r>
              <a:rPr lang="en-US" dirty="0" smtClean="0"/>
              <a:t>Closed Windows</a:t>
            </a:r>
          </a:p>
          <a:p>
            <a:pPr lvl="1"/>
            <a:r>
              <a:rPr lang="en-US" dirty="0" smtClean="0"/>
              <a:t>Wind</a:t>
            </a:r>
          </a:p>
          <a:p>
            <a:r>
              <a:rPr lang="en-US" dirty="0" smtClean="0"/>
              <a:t>January is Radon Awareness Month</a:t>
            </a:r>
          </a:p>
          <a:p>
            <a:r>
              <a:rPr lang="en-US" dirty="0" smtClean="0"/>
              <a:t>Inversion???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Radon Safety</a:t>
            </a:r>
            <a:endParaRPr lang="en-US" dirty="0"/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level of radon is safe</a:t>
            </a:r>
          </a:p>
          <a:p>
            <a:r>
              <a:rPr lang="en-US" dirty="0"/>
              <a:t>EPA says fix for &gt;4pCi/l</a:t>
            </a:r>
          </a:p>
          <a:p>
            <a:r>
              <a:rPr lang="en-US" dirty="0"/>
              <a:t>2-4 </a:t>
            </a:r>
            <a:r>
              <a:rPr lang="en-US" dirty="0" smtClean="0"/>
              <a:t>fixed should be considered</a:t>
            </a:r>
            <a:endParaRPr lang="en-US" dirty="0"/>
          </a:p>
          <a:p>
            <a:r>
              <a:rPr lang="en-US" dirty="0"/>
              <a:t>Winter is good time to check for Radon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Radon and Lung Cancer Risk for</a:t>
            </a:r>
            <a:br>
              <a:rPr lang="en-US" sz="3200" dirty="0"/>
            </a:br>
            <a:r>
              <a:rPr lang="en-US" sz="3200" dirty="0"/>
              <a:t>Non-smoker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1056" y="1981200"/>
            <a:ext cx="8882944" cy="3387725"/>
          </a:xfrm>
        </p:spPr>
        <p:txBody>
          <a:bodyPr/>
          <a:lstStyle/>
          <a:p>
            <a:pPr>
              <a:tabLst>
                <a:tab pos="1828800" algn="l"/>
                <a:tab pos="4175125" algn="l"/>
              </a:tabLst>
            </a:pPr>
            <a:r>
              <a:rPr lang="en-US" sz="2000" dirty="0" err="1"/>
              <a:t>pCi</a:t>
            </a:r>
            <a:r>
              <a:rPr lang="en-US" sz="2000" dirty="0"/>
              <a:t>/l	Deaths</a:t>
            </a:r>
            <a:r>
              <a:rPr lang="en-US" sz="2000" dirty="0" smtClean="0"/>
              <a:t>*  </a:t>
            </a:r>
            <a:r>
              <a:rPr lang="en-US" sz="2000" dirty="0"/>
              <a:t>	Reference</a:t>
            </a:r>
          </a:p>
          <a:p>
            <a:pPr>
              <a:tabLst>
                <a:tab pos="1828800" algn="l"/>
                <a:tab pos="4175125" algn="l"/>
              </a:tabLst>
            </a:pPr>
            <a:r>
              <a:rPr lang="en-US" sz="2000" dirty="0"/>
              <a:t>1.3	2	Risk of dying in a house fire</a:t>
            </a:r>
          </a:p>
          <a:p>
            <a:pPr>
              <a:tabLst>
                <a:tab pos="1828800" algn="l"/>
                <a:tab pos="4175125" algn="l"/>
              </a:tabLst>
            </a:pPr>
            <a:r>
              <a:rPr lang="en-US" sz="2000" dirty="0"/>
              <a:t>2	4	Risk of dying from Poison</a:t>
            </a:r>
          </a:p>
          <a:p>
            <a:pPr>
              <a:tabLst>
                <a:tab pos="1828800" algn="l"/>
                <a:tab pos="4175125" algn="l"/>
              </a:tabLst>
            </a:pPr>
            <a:r>
              <a:rPr lang="en-US" sz="2000" dirty="0"/>
              <a:t>4	7	Dying in a car crash</a:t>
            </a:r>
          </a:p>
          <a:p>
            <a:pPr>
              <a:tabLst>
                <a:tab pos="1828800" algn="l"/>
                <a:tab pos="4175125" algn="l"/>
              </a:tabLst>
            </a:pPr>
            <a:r>
              <a:rPr lang="en-US" sz="2000" dirty="0"/>
              <a:t>8	15	</a:t>
            </a:r>
          </a:p>
          <a:p>
            <a:pPr>
              <a:tabLst>
                <a:tab pos="1828800" algn="l"/>
                <a:tab pos="4175125" algn="l"/>
              </a:tabLst>
            </a:pPr>
            <a:r>
              <a:rPr lang="en-US" sz="2000" dirty="0"/>
              <a:t>10	18	</a:t>
            </a:r>
          </a:p>
          <a:p>
            <a:pPr>
              <a:tabLst>
                <a:tab pos="1828800" algn="l"/>
                <a:tab pos="4175125" algn="l"/>
              </a:tabLst>
            </a:pPr>
            <a:r>
              <a:rPr lang="en-US" sz="2000" dirty="0"/>
              <a:t>20	36	</a:t>
            </a:r>
          </a:p>
        </p:txBody>
      </p:sp>
      <p:sp>
        <p:nvSpPr>
          <p:cNvPr id="316420" name="Text Box 4"/>
          <p:cNvSpPr txBox="1">
            <a:spLocks noChangeArrowheads="1"/>
          </p:cNvSpPr>
          <p:nvPr/>
        </p:nvSpPr>
        <p:spPr bwMode="auto">
          <a:xfrm>
            <a:off x="324556" y="6137276"/>
            <a:ext cx="6053260" cy="70788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*Risk per 1000 lifetime, Synergy for smokers=8X</a:t>
            </a:r>
          </a:p>
          <a:p>
            <a:r>
              <a:rPr lang="en-US" sz="2000" dirty="0"/>
              <a:t>1.3 </a:t>
            </a:r>
            <a:r>
              <a:rPr lang="en-US" sz="2000" dirty="0" err="1"/>
              <a:t>pCI</a:t>
            </a:r>
            <a:r>
              <a:rPr lang="en-US" sz="2000" dirty="0"/>
              <a:t>/l = average household, 0.4 </a:t>
            </a:r>
            <a:r>
              <a:rPr lang="en-US" sz="2000" dirty="0" err="1"/>
              <a:t>pCi</a:t>
            </a:r>
            <a:r>
              <a:rPr lang="en-US" sz="2000" dirty="0"/>
              <a:t>/l=outdoors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76600" y="1981200"/>
            <a:ext cx="2286000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None/>
              <a:tabLst>
                <a:tab pos="1828800" algn="l"/>
                <a:tab pos="4175125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Smoker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None/>
              <a:tabLst>
                <a:tab pos="1828800" algn="l"/>
                <a:tab pos="4175125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None/>
              <a:tabLst>
                <a:tab pos="1828800" algn="l"/>
                <a:tab pos="4175125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32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None/>
              <a:tabLst>
                <a:tab pos="1828800" algn="l"/>
                <a:tab pos="4175125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62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None/>
              <a:tabLst>
                <a:tab pos="1828800" algn="l"/>
                <a:tab pos="4175125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120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None/>
              <a:tabLst>
                <a:tab pos="1828800" algn="l"/>
                <a:tab pos="4175125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250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None/>
              <a:tabLst>
                <a:tab pos="1828800" algn="l"/>
                <a:tab pos="4175125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360	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7086600" cy="1276350"/>
          </a:xfrm>
        </p:spPr>
        <p:txBody>
          <a:bodyPr/>
          <a:lstStyle/>
          <a:p>
            <a:r>
              <a:rPr lang="en-US" smtClean="0"/>
              <a:t>Utah Radon Questionnaire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11/09, 497 queried,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12 .5% tested</a:t>
            </a:r>
          </a:p>
          <a:p>
            <a:pPr>
              <a:defRPr/>
            </a:pPr>
            <a:r>
              <a:rPr lang="en-US" sz="2400" dirty="0" smtClean="0"/>
              <a:t>Have you heard of radon?	100% </a:t>
            </a:r>
          </a:p>
          <a:p>
            <a:pPr lvl="1">
              <a:defRPr/>
            </a:pPr>
            <a:r>
              <a:rPr lang="en-US" sz="2000" dirty="0" smtClean="0">
                <a:ea typeface="+mn-ea"/>
                <a:cs typeface="+mn-cs"/>
              </a:rPr>
              <a:t>natural radioactive gas?</a:t>
            </a:r>
            <a:r>
              <a:rPr lang="en-US" sz="2000" dirty="0" smtClean="0"/>
              <a:t>		</a:t>
            </a:r>
            <a:r>
              <a:rPr lang="en-US" sz="2000" dirty="0" smtClean="0">
                <a:ea typeface="+mn-ea"/>
                <a:cs typeface="+mn-cs"/>
              </a:rPr>
              <a:t>57.8%</a:t>
            </a:r>
            <a:endParaRPr lang="en-US" sz="2000" dirty="0" smtClean="0"/>
          </a:p>
          <a:p>
            <a:pPr lvl="1">
              <a:defRPr/>
            </a:pPr>
            <a:r>
              <a:rPr lang="en-US" sz="2000" dirty="0" smtClean="0">
                <a:ea typeface="+mn-ea"/>
                <a:cs typeface="+mn-cs"/>
              </a:rPr>
              <a:t> Detection requires a test?</a:t>
            </a:r>
            <a:r>
              <a:rPr lang="en-US" sz="2000" dirty="0" smtClean="0"/>
              <a:t>		</a:t>
            </a:r>
            <a:r>
              <a:rPr lang="en-US" sz="2000" dirty="0" smtClean="0">
                <a:ea typeface="+mn-ea"/>
                <a:cs typeface="+mn-cs"/>
              </a:rPr>
              <a:t>73.7%</a:t>
            </a:r>
            <a:endParaRPr lang="en-US" sz="2000" dirty="0" smtClean="0"/>
          </a:p>
          <a:p>
            <a:pPr lvl="1">
              <a:defRPr/>
            </a:pPr>
            <a:r>
              <a:rPr lang="en-US" sz="2000" dirty="0" smtClean="0">
                <a:ea typeface="+mn-ea"/>
                <a:cs typeface="+mn-cs"/>
              </a:rPr>
              <a:t> Causes lung cancer?</a:t>
            </a:r>
            <a:r>
              <a:rPr lang="en-US" sz="2000" dirty="0" smtClean="0"/>
              <a:t>		</a:t>
            </a:r>
            <a:r>
              <a:rPr lang="en-US" sz="2000" dirty="0" smtClean="0">
                <a:ea typeface="+mn-ea"/>
                <a:cs typeface="+mn-cs"/>
              </a:rPr>
              <a:t>38.3% </a:t>
            </a:r>
            <a:endParaRPr lang="en-US" sz="2000" dirty="0" smtClean="0"/>
          </a:p>
          <a:p>
            <a:pPr lvl="1">
              <a:defRPr/>
            </a:pPr>
            <a:r>
              <a:rPr lang="en-US" sz="2000" dirty="0" smtClean="0">
                <a:ea typeface="+mn-ea"/>
                <a:cs typeface="+mn-cs"/>
              </a:rPr>
              <a:t> Can be fixed?</a:t>
            </a:r>
            <a:r>
              <a:rPr lang="en-US" sz="2000" dirty="0" smtClean="0"/>
              <a:t>			</a:t>
            </a:r>
            <a:r>
              <a:rPr lang="en-US" sz="2000" dirty="0" smtClean="0">
                <a:ea typeface="+mn-ea"/>
                <a:cs typeface="+mn-cs"/>
              </a:rPr>
              <a:t>82.8%</a:t>
            </a:r>
            <a:endParaRPr lang="en-US" sz="2000" dirty="0" smtClean="0"/>
          </a:p>
          <a:p>
            <a:pPr lvl="1">
              <a:defRPr/>
            </a:pPr>
            <a:r>
              <a:rPr lang="en-US" sz="2000" dirty="0" smtClean="0">
                <a:ea typeface="+mn-ea"/>
                <a:cs typeface="+mn-cs"/>
              </a:rPr>
              <a:t>4 questions correct		20%</a:t>
            </a:r>
          </a:p>
          <a:p>
            <a:pPr>
              <a:defRPr/>
            </a:pPr>
            <a:r>
              <a:rPr lang="en-US" sz="2400" dirty="0" smtClean="0"/>
              <a:t> EPA: Test before purchase and repeat</a:t>
            </a:r>
          </a:p>
          <a:p>
            <a:pPr>
              <a:defRPr/>
            </a:pPr>
            <a:r>
              <a:rPr lang="en-US" sz="2400" dirty="0" smtClean="0"/>
              <a:t>Utahans, Children, Renters at risk </a:t>
            </a:r>
          </a:p>
          <a:p>
            <a:pPr>
              <a:defRPr/>
            </a:pP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114800" y="5943600"/>
            <a:ext cx="3991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Utah Health Annual Review 2012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do about it?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667000"/>
            <a:ext cx="571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Radon Test Kits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371600"/>
            <a:ext cx="775335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086600" cy="762000"/>
          </a:xfrm>
        </p:spPr>
        <p:txBody>
          <a:bodyPr/>
          <a:lstStyle/>
          <a:p>
            <a:r>
              <a:rPr lang="en-US" dirty="0" smtClean="0"/>
              <a:t>Mitigation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89" y="1017034"/>
            <a:ext cx="7834312" cy="584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086600" cy="1276350"/>
          </a:xfrm>
        </p:spPr>
        <p:txBody>
          <a:bodyPr/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882944" cy="50085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Radon is a natural radioactive gas that you can’t see, smell or taste.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Radon is the leading cause of lung cancer after cigarettes and it can be prevented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Non-tobacco related lung cancer is a unique entity and a substantial public health issue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Radon Awareness Deficit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Homes, public buildings </a:t>
            </a:r>
            <a:r>
              <a:rPr lang="en-US" dirty="0"/>
              <a:t>should be tested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logo_alcase_sho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1298575"/>
          </a:xfrm>
          <a:noFill/>
        </p:spPr>
      </p:pic>
      <p:pic>
        <p:nvPicPr>
          <p:cNvPr id="14339" name="Picture 3" descr="Ribbon P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2590800"/>
            <a:ext cx="2413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276600" y="2057400"/>
            <a:ext cx="46330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3200" u="sng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Lung Cancer – Unrecognized</a:t>
            </a:r>
          </a:p>
          <a:p>
            <a:pPr eaLnBrk="1" hangingPunct="1">
              <a:buFontTx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Invisible Killer</a:t>
            </a:r>
          </a:p>
          <a:p>
            <a:pPr eaLnBrk="1" hangingPunct="1">
              <a:buFontTx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Number 1 Cancer Mortality in the USA</a:t>
            </a:r>
          </a:p>
          <a:p>
            <a:pPr eaLnBrk="1" hangingPunct="1">
              <a:buFontTx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Lacks Advocacy</a:t>
            </a:r>
          </a:p>
          <a:p>
            <a:pPr eaLnBrk="1" hangingPunct="1">
              <a:buFontTx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Guilt</a:t>
            </a:r>
          </a:p>
          <a:p>
            <a:pPr eaLnBrk="1" hangingPunct="1">
              <a:buFontTx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Stigma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895600" y="1752600"/>
            <a:ext cx="2932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 u="sng">
                <a:latin typeface="Arial" pitchFamily="34" charset="0"/>
                <a:cs typeface="Arial" pitchFamily="34" charset="0"/>
              </a:rPr>
              <a:t>Invisible Ribbon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048000" y="5486400"/>
            <a:ext cx="2630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>
                <a:latin typeface="Arial" pitchFamily="34" charset="0"/>
                <a:cs typeface="Arial" pitchFamily="34" charset="0"/>
              </a:rPr>
              <a:t>A  L  C  A  S  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086600" cy="1276350"/>
          </a:xfrm>
        </p:spPr>
        <p:txBody>
          <a:bodyPr/>
          <a:lstStyle/>
          <a:p>
            <a:r>
              <a:rPr lang="en-US" dirty="0" smtClean="0"/>
              <a:t>Lung Cancer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533400" y="1828800"/>
            <a:ext cx="3581400" cy="3352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5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Smoking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429000" y="3581400"/>
            <a:ext cx="2209800" cy="20574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Non-Smoking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pic>
        <p:nvPicPr>
          <p:cNvPr id="9" name="Picture 2" descr="http://0.tqn.com/d/lungcancer/1/0/z/2/-/-/danareeve.jpg"/>
          <p:cNvPicPr>
            <a:picLocks noChangeAspect="1" noChangeArrowheads="1"/>
          </p:cNvPicPr>
          <p:nvPr/>
        </p:nvPicPr>
        <p:blipFill>
          <a:blip r:embed="rId3" cstate="print"/>
          <a:srcRect l="11355" t="2778" r="18315" b="24354"/>
          <a:stretch>
            <a:fillRect/>
          </a:stretch>
        </p:blipFill>
        <p:spPr bwMode="auto">
          <a:xfrm>
            <a:off x="6705600" y="1219200"/>
            <a:ext cx="1400783" cy="2057400"/>
          </a:xfrm>
          <a:prstGeom prst="rect">
            <a:avLst/>
          </a:prstGeom>
          <a:noFill/>
        </p:spPr>
      </p:pic>
      <p:pic>
        <p:nvPicPr>
          <p:cNvPr id="4098" name="Picture 2" descr="http://www.amritasingh.com/core/media/media.nl?id=3856&amp;c=838520&amp;h=8dfe0255b234ff239f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267200"/>
            <a:ext cx="2428875" cy="952500"/>
          </a:xfrm>
          <a:prstGeom prst="rect">
            <a:avLst/>
          </a:prstGeom>
          <a:noFill/>
        </p:spPr>
      </p:pic>
      <p:pic>
        <p:nvPicPr>
          <p:cNvPr id="9218" name="Picture 2" descr="http://www.cansar.org/cansar-logohdr.pn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5638800"/>
            <a:ext cx="1714500" cy="638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33400"/>
            <a:ext cx="24939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185988"/>
            <a:ext cx="2714625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81700" y="2667000"/>
            <a:ext cx="24018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075"/>
          <p:cNvSpPr txBox="1">
            <a:spLocks noChangeArrowheads="1"/>
          </p:cNvSpPr>
          <p:nvPr/>
        </p:nvSpPr>
        <p:spPr bwMode="auto">
          <a:xfrm>
            <a:off x="1752600" y="228600"/>
            <a:ext cx="6400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Times New Roman" pitchFamily="18" charset="0"/>
              </a:rPr>
              <a:t>Age-adjusted Cancer Mortality </a:t>
            </a:r>
          </a:p>
          <a:p>
            <a:r>
              <a:rPr lang="en-US" sz="3200" dirty="0">
                <a:solidFill>
                  <a:schemeClr val="tx2"/>
                </a:solidFill>
                <a:latin typeface="Times New Roman" pitchFamily="18" charset="0"/>
              </a:rPr>
              <a:t>USA: 1930-2007 by Gender </a:t>
            </a:r>
          </a:p>
        </p:txBody>
      </p:sp>
      <p:sp>
        <p:nvSpPr>
          <p:cNvPr id="16387" name="Text Box 3080"/>
          <p:cNvSpPr txBox="1">
            <a:spLocks noChangeArrowheads="1"/>
          </p:cNvSpPr>
          <p:nvPr/>
        </p:nvSpPr>
        <p:spPr bwMode="auto">
          <a:xfrm>
            <a:off x="1905000" y="5715000"/>
            <a:ext cx="8604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Male</a:t>
            </a:r>
          </a:p>
        </p:txBody>
      </p:sp>
      <p:sp>
        <p:nvSpPr>
          <p:cNvPr id="16388" name="Text Box 3081"/>
          <p:cNvSpPr txBox="1">
            <a:spLocks noChangeArrowheads="1"/>
          </p:cNvSpPr>
          <p:nvPr/>
        </p:nvSpPr>
        <p:spPr bwMode="auto">
          <a:xfrm>
            <a:off x="6553200" y="5715000"/>
            <a:ext cx="11572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Female</a:t>
            </a:r>
          </a:p>
        </p:txBody>
      </p:sp>
      <p:pic>
        <p:nvPicPr>
          <p:cNvPr id="16389" name="Picture 3083" descr="43fig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905000"/>
            <a:ext cx="4343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3084" descr="43fig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05000"/>
            <a:ext cx="4648200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 Box 3085"/>
          <p:cNvSpPr txBox="1">
            <a:spLocks noChangeArrowheads="1"/>
          </p:cNvSpPr>
          <p:nvPr/>
        </p:nvSpPr>
        <p:spPr bwMode="auto">
          <a:xfrm>
            <a:off x="4572000" y="6553200"/>
            <a:ext cx="44481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All Cancer Mortality 41%, Lung Cancer Mortality 15%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62000"/>
            <a:ext cx="861060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20000" cy="1276350"/>
          </a:xfrm>
        </p:spPr>
        <p:txBody>
          <a:bodyPr/>
          <a:lstStyle/>
          <a:p>
            <a:pPr algn="ctr"/>
            <a:r>
              <a:rPr lang="en-US" sz="4000" smtClean="0"/>
              <a:t>Histogram of States and </a:t>
            </a:r>
            <a:br>
              <a:rPr lang="en-US" sz="4000" smtClean="0"/>
            </a:br>
            <a:r>
              <a:rPr lang="en-US" sz="4000" smtClean="0"/>
              <a:t>Percent Smokers 2001</a:t>
            </a: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222500" y="2857500"/>
          <a:ext cx="4699000" cy="2589213"/>
        </p:xfrm>
        <a:graphic>
          <a:graphicData uri="http://schemas.openxmlformats.org/presentationml/2006/ole">
            <p:oleObj spid="_x0000_s1028" name="Chart" r:id="rId4" imgW="4667250" imgH="2571750" progId="Excel.Sheet.8">
              <p:embed/>
            </p:oleObj>
          </a:graphicData>
        </a:graphic>
      </p:graphicFrame>
      <p:sp>
        <p:nvSpPr>
          <p:cNvPr id="1028" name="AutoShape 9"/>
          <p:cNvSpPr>
            <a:spLocks noChangeArrowheads="1"/>
          </p:cNvSpPr>
          <p:nvPr/>
        </p:nvSpPr>
        <p:spPr bwMode="auto">
          <a:xfrm>
            <a:off x="2438400" y="3657600"/>
            <a:ext cx="990600" cy="838200"/>
          </a:xfrm>
          <a:prstGeom prst="wedgeRectCallout">
            <a:avLst>
              <a:gd name="adj1" fmla="val 28491"/>
              <a:gd name="adj2" fmla="val 7538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/>
              <a:t>UT </a:t>
            </a:r>
          </a:p>
          <a:p>
            <a:pPr algn="ctr"/>
            <a:r>
              <a:rPr lang="en-US"/>
              <a:t>13.2%</a:t>
            </a:r>
          </a:p>
        </p:txBody>
      </p:sp>
      <p:sp>
        <p:nvSpPr>
          <p:cNvPr id="1029" name="AutoShape 10"/>
          <p:cNvSpPr>
            <a:spLocks noChangeArrowheads="1"/>
          </p:cNvSpPr>
          <p:nvPr/>
        </p:nvSpPr>
        <p:spPr bwMode="auto">
          <a:xfrm>
            <a:off x="6477000" y="2819400"/>
            <a:ext cx="1066800" cy="762000"/>
          </a:xfrm>
          <a:prstGeom prst="wedgeRectCallout">
            <a:avLst>
              <a:gd name="adj1" fmla="val -97620"/>
              <a:gd name="adj2" fmla="val 7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/>
              <a:t>USA </a:t>
            </a:r>
          </a:p>
          <a:p>
            <a:pPr algn="ctr"/>
            <a:r>
              <a:rPr lang="en-US"/>
              <a:t> 22.7%</a:t>
            </a:r>
          </a:p>
        </p:txBody>
      </p:sp>
      <p:sp>
        <p:nvSpPr>
          <p:cNvPr id="1030" name="Text Box 11"/>
          <p:cNvSpPr txBox="1">
            <a:spLocks noChangeArrowheads="1"/>
          </p:cNvSpPr>
          <p:nvPr/>
        </p:nvSpPr>
        <p:spPr bwMode="auto">
          <a:xfrm>
            <a:off x="990600" y="6035675"/>
            <a:ext cx="2478088" cy="669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Utah 2007: 11.7%</a:t>
            </a:r>
          </a:p>
          <a:p>
            <a:r>
              <a:rPr lang="en-US" sz="1400"/>
              <a:t>CDC Website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924800" cy="514350"/>
          </a:xfrm>
        </p:spPr>
        <p:txBody>
          <a:bodyPr/>
          <a:lstStyle/>
          <a:p>
            <a:r>
              <a:rPr lang="en-US" sz="4000" dirty="0" smtClean="0"/>
              <a:t>Lung Cancer Incidence by State</a:t>
            </a:r>
          </a:p>
        </p:txBody>
      </p:sp>
      <p:pic>
        <p:nvPicPr>
          <p:cNvPr id="20484" name="Picture 10" descr="Cancer Mortality Char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16216" r="3696"/>
          <a:stretch>
            <a:fillRect/>
          </a:stretch>
        </p:blipFill>
        <p:spPr>
          <a:xfrm>
            <a:off x="2286000" y="1006642"/>
            <a:ext cx="3352800" cy="5470358"/>
          </a:xfrm>
          <a:noFill/>
        </p:spPr>
      </p:pic>
      <p:sp>
        <p:nvSpPr>
          <p:cNvPr id="20487" name="Text Box 16"/>
          <p:cNvSpPr txBox="1">
            <a:spLocks noChangeArrowheads="1"/>
          </p:cNvSpPr>
          <p:nvPr/>
        </p:nvSpPr>
        <p:spPr bwMode="auto">
          <a:xfrm>
            <a:off x="6019800" y="6553200"/>
            <a:ext cx="28749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Http//cancer.gov/</a:t>
            </a:r>
            <a:r>
              <a:rPr lang="en-US" sz="1400" dirty="0" err="1">
                <a:solidFill>
                  <a:srgbClr val="FFFF00"/>
                </a:solidFill>
              </a:rPr>
              <a:t>atlasplus</a:t>
            </a:r>
            <a:r>
              <a:rPr lang="en-US" sz="1400" dirty="0">
                <a:solidFill>
                  <a:srgbClr val="FFFF00"/>
                </a:solidFill>
              </a:rPr>
              <a:t>, 2002</a:t>
            </a:r>
          </a:p>
        </p:txBody>
      </p:sp>
      <p:sp>
        <p:nvSpPr>
          <p:cNvPr id="20489" name="Oval 18"/>
          <p:cNvSpPr>
            <a:spLocks noChangeArrowheads="1"/>
          </p:cNvSpPr>
          <p:nvPr/>
        </p:nvSpPr>
        <p:spPr bwMode="auto">
          <a:xfrm>
            <a:off x="2438400" y="5791200"/>
            <a:ext cx="914400" cy="228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me slides">
  <a:themeElements>
    <a:clrScheme name="">
      <a:dk1>
        <a:srgbClr val="676767"/>
      </a:dk1>
      <a:lt1>
        <a:srgbClr val="FFFFFF"/>
      </a:lt1>
      <a:dk2>
        <a:srgbClr val="000000"/>
      </a:dk2>
      <a:lt2>
        <a:srgbClr val="FAFD00"/>
      </a:lt2>
      <a:accent1>
        <a:srgbClr val="FC0128"/>
      </a:accent1>
      <a:accent2>
        <a:srgbClr val="FF5008"/>
      </a:accent2>
      <a:accent3>
        <a:srgbClr val="AAAAAA"/>
      </a:accent3>
      <a:accent4>
        <a:srgbClr val="DADADA"/>
      </a:accent4>
      <a:accent5>
        <a:srgbClr val="FDAAAC"/>
      </a:accent5>
      <a:accent6>
        <a:srgbClr val="E74806"/>
      </a:accent6>
      <a:hlink>
        <a:srgbClr val="FE9B03"/>
      </a:hlink>
      <a:folHlink>
        <a:srgbClr val="232323"/>
      </a:folHlink>
    </a:clrScheme>
    <a:fontScheme name="Home slides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Home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me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me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me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me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me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me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Home slides">
  <a:themeElements>
    <a:clrScheme name="">
      <a:dk1>
        <a:srgbClr val="676767"/>
      </a:dk1>
      <a:lt1>
        <a:srgbClr val="FFFFFF"/>
      </a:lt1>
      <a:dk2>
        <a:srgbClr val="000000"/>
      </a:dk2>
      <a:lt2>
        <a:srgbClr val="FAFD00"/>
      </a:lt2>
      <a:accent1>
        <a:srgbClr val="FC0128"/>
      </a:accent1>
      <a:accent2>
        <a:srgbClr val="FF5008"/>
      </a:accent2>
      <a:accent3>
        <a:srgbClr val="AAAAAA"/>
      </a:accent3>
      <a:accent4>
        <a:srgbClr val="DADADA"/>
      </a:accent4>
      <a:accent5>
        <a:srgbClr val="FDAAAC"/>
      </a:accent5>
      <a:accent6>
        <a:srgbClr val="E74806"/>
      </a:accent6>
      <a:hlink>
        <a:srgbClr val="FE9B03"/>
      </a:hlink>
      <a:folHlink>
        <a:srgbClr val="232323"/>
      </a:folHlink>
    </a:clrScheme>
    <a:fontScheme name="1_Home slides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1_Home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ome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ome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ome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ome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ome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ome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Home slides 7">
    <a:dk1>
      <a:srgbClr val="000000"/>
    </a:dk1>
    <a:lt1>
      <a:srgbClr val="FFFFFF"/>
    </a:lt1>
    <a:dk2>
      <a:srgbClr val="000000"/>
    </a:dk2>
    <a:lt2>
      <a:srgbClr val="808080"/>
    </a:lt2>
    <a:accent1>
      <a:srgbClr val="3399FF"/>
    </a:accent1>
    <a:accent2>
      <a:srgbClr val="99FFCC"/>
    </a:accent2>
    <a:accent3>
      <a:srgbClr val="FFFFFF"/>
    </a:accent3>
    <a:accent4>
      <a:srgbClr val="000000"/>
    </a:accent4>
    <a:accent5>
      <a:srgbClr val="ADCAFF"/>
    </a:accent5>
    <a:accent6>
      <a:srgbClr val="8AE7B9"/>
    </a:accent6>
    <a:hlink>
      <a:srgbClr val="CC00CC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Hard Disk:Studies:MetastaticLUNG:Paper:Home slides</Template>
  <TotalTime>1379</TotalTime>
  <Pages>14</Pages>
  <Words>557</Words>
  <Application>Microsoft Office PowerPoint</Application>
  <PresentationFormat>On-screen Show (4:3)</PresentationFormat>
  <Paragraphs>153</Paragraphs>
  <Slides>29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Home slides</vt:lpstr>
      <vt:lpstr>1_Home slides</vt:lpstr>
      <vt:lpstr>Chart</vt:lpstr>
      <vt:lpstr>Worksheet</vt:lpstr>
      <vt:lpstr>   Radon from a Physician’s Perspective Non-Tobacco related Lung Cancer Deaths in Utah   </vt:lpstr>
      <vt:lpstr>Slide 2</vt:lpstr>
      <vt:lpstr>Slide 3</vt:lpstr>
      <vt:lpstr>Lung Cancer</vt:lpstr>
      <vt:lpstr>Slide 5</vt:lpstr>
      <vt:lpstr>Slide 6</vt:lpstr>
      <vt:lpstr>Slide 7</vt:lpstr>
      <vt:lpstr>Histogram of States and  Percent Smokers 2001</vt:lpstr>
      <vt:lpstr>Lung Cancer Incidence by State</vt:lpstr>
      <vt:lpstr>Utah Cancer Mortality</vt:lpstr>
      <vt:lpstr>Causes of Lung Cancer</vt:lpstr>
      <vt:lpstr>Slide 12</vt:lpstr>
      <vt:lpstr>Unique Features of Non-Tobacco related lung cancer</vt:lpstr>
      <vt:lpstr>Radon</vt:lpstr>
      <vt:lpstr>Radon</vt:lpstr>
      <vt:lpstr>Radon Effects</vt:lpstr>
      <vt:lpstr>Radon Paths</vt:lpstr>
      <vt:lpstr>Units of Radon</vt:lpstr>
      <vt:lpstr>Geographic Variation (1)</vt:lpstr>
      <vt:lpstr>Geographic Variation (2)</vt:lpstr>
      <vt:lpstr>Worst Rooms in the House</vt:lpstr>
      <vt:lpstr>Seasonal Variation</vt:lpstr>
      <vt:lpstr>Radon Safety</vt:lpstr>
      <vt:lpstr>Radon and Lung Cancer Risk for Non-smoker</vt:lpstr>
      <vt:lpstr>Utah Radon Questionnaire</vt:lpstr>
      <vt:lpstr>What can you do about it?</vt:lpstr>
      <vt:lpstr>Radon Test Kits</vt:lpstr>
      <vt:lpstr>Mitigation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Paclitaxel-Based Chemoradiation for Advanced Non-Small Cell Lung Cancer</dc:title>
  <dc:creator>Wally</dc:creator>
  <cp:lastModifiedBy>ckeyser</cp:lastModifiedBy>
  <cp:revision>121</cp:revision>
  <cp:lastPrinted>2000-11-28T14:58:55Z</cp:lastPrinted>
  <dcterms:created xsi:type="dcterms:W3CDTF">1998-02-07T10:33:18Z</dcterms:created>
  <dcterms:modified xsi:type="dcterms:W3CDTF">2012-04-12T15:56:20Z</dcterms:modified>
</cp:coreProperties>
</file>